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50"/>
  </p:notesMasterIdLst>
  <p:sldIdLst>
    <p:sldId id="257" r:id="rId2"/>
    <p:sldId id="496" r:id="rId3"/>
    <p:sldId id="499" r:id="rId4"/>
    <p:sldId id="411" r:id="rId5"/>
    <p:sldId id="413" r:id="rId6"/>
    <p:sldId id="418" r:id="rId7"/>
    <p:sldId id="415" r:id="rId8"/>
    <p:sldId id="417" r:id="rId9"/>
    <p:sldId id="416" r:id="rId10"/>
    <p:sldId id="421" r:id="rId11"/>
    <p:sldId id="490" r:id="rId12"/>
    <p:sldId id="419" r:id="rId13"/>
    <p:sldId id="505" r:id="rId14"/>
    <p:sldId id="425" r:id="rId15"/>
    <p:sldId id="426" r:id="rId16"/>
    <p:sldId id="481" r:id="rId17"/>
    <p:sldId id="483" r:id="rId18"/>
    <p:sldId id="427" r:id="rId19"/>
    <p:sldId id="503" r:id="rId20"/>
    <p:sldId id="457" r:id="rId21"/>
    <p:sldId id="458" r:id="rId22"/>
    <p:sldId id="459" r:id="rId23"/>
    <p:sldId id="260" r:id="rId24"/>
    <p:sldId id="504" r:id="rId25"/>
    <p:sldId id="462" r:id="rId26"/>
    <p:sldId id="420" r:id="rId27"/>
    <p:sldId id="258" r:id="rId28"/>
    <p:sldId id="429" r:id="rId29"/>
    <p:sldId id="428" r:id="rId30"/>
    <p:sldId id="477" r:id="rId31"/>
    <p:sldId id="487" r:id="rId32"/>
    <p:sldId id="488" r:id="rId33"/>
    <p:sldId id="497" r:id="rId34"/>
    <p:sldId id="472" r:id="rId35"/>
    <p:sldId id="432" r:id="rId36"/>
    <p:sldId id="433" r:id="rId37"/>
    <p:sldId id="434" r:id="rId38"/>
    <p:sldId id="443" r:id="rId39"/>
    <p:sldId id="478" r:id="rId40"/>
    <p:sldId id="471" r:id="rId41"/>
    <p:sldId id="269" r:id="rId42"/>
    <p:sldId id="444" r:id="rId43"/>
    <p:sldId id="467" r:id="rId44"/>
    <p:sldId id="498" r:id="rId45"/>
    <p:sldId id="491" r:id="rId46"/>
    <p:sldId id="501" r:id="rId47"/>
    <p:sldId id="506" r:id="rId48"/>
    <p:sldId id="468"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C3C"/>
    <a:srgbClr val="FDCBA1"/>
    <a:srgbClr val="FEDDC2"/>
    <a:srgbClr val="CBCBCB"/>
    <a:srgbClr val="FF9900"/>
    <a:srgbClr val="00A1DA"/>
    <a:srgbClr val="FFFFFF"/>
    <a:srgbClr val="FF7575"/>
    <a:srgbClr val="63B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7D063-2EB4-415C-871C-09481C458724}" v="5" dt="2024-07-02T16:06:53.60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85098" autoAdjust="0"/>
  </p:normalViewPr>
  <p:slideViewPr>
    <p:cSldViewPr>
      <p:cViewPr varScale="1">
        <p:scale>
          <a:sx n="70" d="100"/>
          <a:sy n="70" d="100"/>
        </p:scale>
        <p:origin x="1747"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fany Espinoza Alvarez" userId="00c9fbb2-0a35-4c79-8fe9-9f6221f711a6" providerId="ADAL" clId="{D647D063-2EB4-415C-871C-09481C458724}"/>
    <pc:docChg chg="modSld">
      <pc:chgData name="Estefany Espinoza Alvarez" userId="00c9fbb2-0a35-4c79-8fe9-9f6221f711a6" providerId="ADAL" clId="{D647D063-2EB4-415C-871C-09481C458724}" dt="2024-07-02T16:13:34.472" v="455" actId="20577"/>
      <pc:docMkLst>
        <pc:docMk/>
      </pc:docMkLst>
      <pc:sldChg chg="addSp modSp mod">
        <pc:chgData name="Estefany Espinoza Alvarez" userId="00c9fbb2-0a35-4c79-8fe9-9f6221f711a6" providerId="ADAL" clId="{D647D063-2EB4-415C-871C-09481C458724}" dt="2024-07-02T16:11:03.845" v="439" actId="1076"/>
        <pc:sldMkLst>
          <pc:docMk/>
          <pc:sldMk cId="0" sldId="269"/>
        </pc:sldMkLst>
        <pc:spChg chg="add mod">
          <ac:chgData name="Estefany Espinoza Alvarez" userId="00c9fbb2-0a35-4c79-8fe9-9f6221f711a6" providerId="ADAL" clId="{D647D063-2EB4-415C-871C-09481C458724}" dt="2024-07-02T16:11:03.845" v="439" actId="1076"/>
          <ac:spMkLst>
            <pc:docMk/>
            <pc:sldMk cId="0" sldId="269"/>
            <ac:spMk id="19" creationId="{9745FD10-E973-02E0-44E4-626F2B136D9F}"/>
          </ac:spMkLst>
        </pc:spChg>
      </pc:sldChg>
      <pc:sldChg chg="modSp mod">
        <pc:chgData name="Estefany Espinoza Alvarez" userId="00c9fbb2-0a35-4c79-8fe9-9f6221f711a6" providerId="ADAL" clId="{D647D063-2EB4-415C-871C-09481C458724}" dt="2024-07-02T16:08:45.561" v="423" actId="20577"/>
        <pc:sldMkLst>
          <pc:docMk/>
          <pc:sldMk cId="3538327268" sldId="468"/>
        </pc:sldMkLst>
        <pc:spChg chg="mod">
          <ac:chgData name="Estefany Espinoza Alvarez" userId="00c9fbb2-0a35-4c79-8fe9-9f6221f711a6" providerId="ADAL" clId="{D647D063-2EB4-415C-871C-09481C458724}" dt="2024-07-02T16:08:45.561" v="423" actId="20577"/>
          <ac:spMkLst>
            <pc:docMk/>
            <pc:sldMk cId="3538327268" sldId="468"/>
            <ac:spMk id="4" creationId="{B8EE4850-A18B-407D-83D6-8F05B1701038}"/>
          </ac:spMkLst>
        </pc:spChg>
      </pc:sldChg>
      <pc:sldChg chg="modSp mod">
        <pc:chgData name="Estefany Espinoza Alvarez" userId="00c9fbb2-0a35-4c79-8fe9-9f6221f711a6" providerId="ADAL" clId="{D647D063-2EB4-415C-871C-09481C458724}" dt="2024-07-02T16:11:52.056" v="446" actId="20577"/>
        <pc:sldMkLst>
          <pc:docMk/>
          <pc:sldMk cId="2579374259" sldId="496"/>
        </pc:sldMkLst>
        <pc:spChg chg="mod">
          <ac:chgData name="Estefany Espinoza Alvarez" userId="00c9fbb2-0a35-4c79-8fe9-9f6221f711a6" providerId="ADAL" clId="{D647D063-2EB4-415C-871C-09481C458724}" dt="2024-07-02T16:11:52.056" v="446" actId="20577"/>
          <ac:spMkLst>
            <pc:docMk/>
            <pc:sldMk cId="2579374259" sldId="496"/>
            <ac:spMk id="3" creationId="{BE89F7E8-D7F0-5B98-CC21-10330705B623}"/>
          </ac:spMkLst>
        </pc:spChg>
      </pc:sldChg>
      <pc:sldChg chg="addSp modSp mod">
        <pc:chgData name="Estefany Espinoza Alvarez" userId="00c9fbb2-0a35-4c79-8fe9-9f6221f711a6" providerId="ADAL" clId="{D647D063-2EB4-415C-871C-09481C458724}" dt="2024-07-02T16:13:34.472" v="455" actId="20577"/>
        <pc:sldMkLst>
          <pc:docMk/>
          <pc:sldMk cId="1997255117" sldId="501"/>
        </pc:sldMkLst>
        <pc:spChg chg="mod">
          <ac:chgData name="Estefany Espinoza Alvarez" userId="00c9fbb2-0a35-4c79-8fe9-9f6221f711a6" providerId="ADAL" clId="{D647D063-2EB4-415C-871C-09481C458724}" dt="2024-07-02T16:08:21.103" v="419" actId="1076"/>
          <ac:spMkLst>
            <pc:docMk/>
            <pc:sldMk cId="1997255117" sldId="501"/>
            <ac:spMk id="2" creationId="{94D72703-1183-7038-0BB2-BE96A9853715}"/>
          </ac:spMkLst>
        </pc:spChg>
        <pc:spChg chg="mod">
          <ac:chgData name="Estefany Espinoza Alvarez" userId="00c9fbb2-0a35-4c79-8fe9-9f6221f711a6" providerId="ADAL" clId="{D647D063-2EB4-415C-871C-09481C458724}" dt="2024-07-02T16:08:15.533" v="418" actId="404"/>
          <ac:spMkLst>
            <pc:docMk/>
            <pc:sldMk cId="1997255117" sldId="501"/>
            <ac:spMk id="12" creationId="{B399B5FF-D216-C82D-8F3E-ABB79E88C439}"/>
          </ac:spMkLst>
        </pc:spChg>
        <pc:spChg chg="mod">
          <ac:chgData name="Estefany Espinoza Alvarez" userId="00c9fbb2-0a35-4c79-8fe9-9f6221f711a6" providerId="ADAL" clId="{D647D063-2EB4-415C-871C-09481C458724}" dt="2024-07-02T16:08:26.655" v="421" actId="1076"/>
          <ac:spMkLst>
            <pc:docMk/>
            <pc:sldMk cId="1997255117" sldId="501"/>
            <ac:spMk id="21" creationId="{42564576-DBFE-FDE1-6716-88EEC5B06FE1}"/>
          </ac:spMkLst>
        </pc:spChg>
        <pc:spChg chg="mod">
          <ac:chgData name="Estefany Espinoza Alvarez" userId="00c9fbb2-0a35-4c79-8fe9-9f6221f711a6" providerId="ADAL" clId="{D647D063-2EB4-415C-871C-09481C458724}" dt="2024-07-02T16:06:24.749" v="263"/>
          <ac:spMkLst>
            <pc:docMk/>
            <pc:sldMk cId="1997255117" sldId="501"/>
            <ac:spMk id="22" creationId="{642EEF8E-E199-25D0-9A75-6D2DFC3C5C43}"/>
          </ac:spMkLst>
        </pc:spChg>
        <pc:spChg chg="add mod">
          <ac:chgData name="Estefany Espinoza Alvarez" userId="00c9fbb2-0a35-4c79-8fe9-9f6221f711a6" providerId="ADAL" clId="{D647D063-2EB4-415C-871C-09481C458724}" dt="2024-07-02T16:13:34.472" v="455" actId="20577"/>
          <ac:spMkLst>
            <pc:docMk/>
            <pc:sldMk cId="1997255117" sldId="501"/>
            <ac:spMk id="25" creationId="{7AB1496C-AFFC-C084-D01F-B60610814447}"/>
          </ac:spMkLst>
        </pc:spChg>
        <pc:spChg chg="mod">
          <ac:chgData name="Estefany Espinoza Alvarez" userId="00c9fbb2-0a35-4c79-8fe9-9f6221f711a6" providerId="ADAL" clId="{D647D063-2EB4-415C-871C-09481C458724}" dt="2024-07-02T16:08:15.533" v="418" actId="404"/>
          <ac:spMkLst>
            <pc:docMk/>
            <pc:sldMk cId="1997255117" sldId="501"/>
            <ac:spMk id="27" creationId="{2590CF5C-A771-B120-442E-5D31483336E7}"/>
          </ac:spMkLst>
        </pc:spChg>
        <pc:spChg chg="add mod">
          <ac:chgData name="Estefany Espinoza Alvarez" userId="00c9fbb2-0a35-4c79-8fe9-9f6221f711a6" providerId="ADAL" clId="{D647D063-2EB4-415C-871C-09481C458724}" dt="2024-07-02T16:06:49.852" v="271" actId="1076"/>
          <ac:spMkLst>
            <pc:docMk/>
            <pc:sldMk cId="1997255117" sldId="501"/>
            <ac:spMk id="28" creationId="{EF05E88E-44AD-2863-0B38-1567A51FF937}"/>
          </ac:spMkLst>
        </pc:spChg>
        <pc:spChg chg="mod">
          <ac:chgData name="Estefany Espinoza Alvarez" userId="00c9fbb2-0a35-4c79-8fe9-9f6221f711a6" providerId="ADAL" clId="{D647D063-2EB4-415C-871C-09481C458724}" dt="2024-07-02T16:08:15.533" v="418" actId="404"/>
          <ac:spMkLst>
            <pc:docMk/>
            <pc:sldMk cId="1997255117" sldId="501"/>
            <ac:spMk id="32" creationId="{8FDED9D9-CB70-43CB-0E71-2773CC339C0B}"/>
          </ac:spMkLst>
        </pc:spChg>
        <pc:grpChg chg="add mod">
          <ac:chgData name="Estefany Espinoza Alvarez" userId="00c9fbb2-0a35-4c79-8fe9-9f6221f711a6" providerId="ADAL" clId="{D647D063-2EB4-415C-871C-09481C458724}" dt="2024-07-02T16:06:27.933" v="264" actId="1076"/>
          <ac:grpSpMkLst>
            <pc:docMk/>
            <pc:sldMk cId="1997255117" sldId="501"/>
            <ac:grpSpMk id="16" creationId="{395349DB-8251-AC12-9B4E-30ABA9E1044A}"/>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FA603-7AD6-4379-B2AA-92425E8F4773}" type="doc">
      <dgm:prSet loTypeId="urn:microsoft.com/office/officeart/2005/8/layout/chart3" loCatId="cycle" qsTypeId="urn:microsoft.com/office/officeart/2005/8/quickstyle/simple5" qsCatId="simple" csTypeId="urn:microsoft.com/office/officeart/2005/8/colors/accent1_3" csCatId="accent1" phldr="1"/>
      <dgm:spPr/>
      <dgm:t>
        <a:bodyPr/>
        <a:lstStyle/>
        <a:p>
          <a:endParaRPr lang="es-CR"/>
        </a:p>
      </dgm:t>
    </dgm:pt>
    <dgm:pt modelId="{3CB4A13C-E242-49C5-B24C-B0954ECBABA5}">
      <dgm:prSet phldrT="[Texto]" custT="1"/>
      <dgm:spPr/>
      <dgm:t>
        <a:bodyPr/>
        <a:lstStyle/>
        <a:p>
          <a:r>
            <a:rPr lang="es-CR" sz="1600" dirty="0">
              <a:latin typeface="Arial" panose="020B0604020202020204" pitchFamily="34" charset="0"/>
              <a:cs typeface="Arial" panose="020B0604020202020204" pitchFamily="34" charset="0"/>
            </a:rPr>
            <a:t>Inventariables</a:t>
          </a:r>
        </a:p>
      </dgm:t>
    </dgm:pt>
    <dgm:pt modelId="{A296563E-7540-479D-A568-46FF1870C02C}" type="parTrans" cxnId="{E9FC7B95-3F6C-4FC8-ABCA-2580690CF7FF}">
      <dgm:prSet/>
      <dgm:spPr/>
      <dgm:t>
        <a:bodyPr/>
        <a:lstStyle/>
        <a:p>
          <a:endParaRPr lang="es-CR" sz="2000">
            <a:latin typeface="Arial" panose="020B0604020202020204" pitchFamily="34" charset="0"/>
            <a:cs typeface="Arial" panose="020B0604020202020204" pitchFamily="34" charset="0"/>
          </a:endParaRPr>
        </a:p>
      </dgm:t>
    </dgm:pt>
    <dgm:pt modelId="{378BEAC8-D385-49A2-8B1F-F551D4ADA620}" type="sibTrans" cxnId="{E9FC7B95-3F6C-4FC8-ABCA-2580690CF7FF}">
      <dgm:prSet/>
      <dgm:spPr/>
      <dgm:t>
        <a:bodyPr/>
        <a:lstStyle/>
        <a:p>
          <a:endParaRPr lang="es-CR" sz="2000">
            <a:latin typeface="Arial" panose="020B0604020202020204" pitchFamily="34" charset="0"/>
            <a:cs typeface="Arial" panose="020B0604020202020204" pitchFamily="34" charset="0"/>
          </a:endParaRPr>
        </a:p>
      </dgm:t>
    </dgm:pt>
    <dgm:pt modelId="{A0BDD6C1-16EF-4FE3-AC2D-661C278BD425}">
      <dgm:prSet phldrT="[Texto]" custT="1"/>
      <dgm:spPr/>
      <dgm:t>
        <a:bodyPr/>
        <a:lstStyle/>
        <a:p>
          <a:r>
            <a:rPr lang="es-CR" sz="1600" dirty="0">
              <a:latin typeface="Arial" panose="020B0604020202020204" pitchFamily="34" charset="0"/>
              <a:cs typeface="Arial" panose="020B0604020202020204" pitchFamily="34" charset="0"/>
            </a:rPr>
            <a:t>Vida útil +1año</a:t>
          </a:r>
        </a:p>
      </dgm:t>
    </dgm:pt>
    <dgm:pt modelId="{5935A0C8-EADB-462B-B6B5-9A164A757308}" type="parTrans" cxnId="{0C15C6FF-EBD2-4867-914F-B95633164C78}">
      <dgm:prSet/>
      <dgm:spPr/>
      <dgm:t>
        <a:bodyPr/>
        <a:lstStyle/>
        <a:p>
          <a:endParaRPr lang="es-CR" sz="2000">
            <a:latin typeface="Arial" panose="020B0604020202020204" pitchFamily="34" charset="0"/>
            <a:cs typeface="Arial" panose="020B0604020202020204" pitchFamily="34" charset="0"/>
          </a:endParaRPr>
        </a:p>
      </dgm:t>
    </dgm:pt>
    <dgm:pt modelId="{7E037296-9AFD-4549-A325-6115050C6282}" type="sibTrans" cxnId="{0C15C6FF-EBD2-4867-914F-B95633164C78}">
      <dgm:prSet/>
      <dgm:spPr/>
      <dgm:t>
        <a:bodyPr/>
        <a:lstStyle/>
        <a:p>
          <a:endParaRPr lang="es-CR" sz="2000">
            <a:latin typeface="Arial" panose="020B0604020202020204" pitchFamily="34" charset="0"/>
            <a:cs typeface="Arial" panose="020B0604020202020204" pitchFamily="34" charset="0"/>
          </a:endParaRPr>
        </a:p>
      </dgm:t>
    </dgm:pt>
    <dgm:pt modelId="{EBA6E752-7B6F-4C67-B5B4-71B83FE02407}">
      <dgm:prSet phldrT="[Texto]" custT="1"/>
      <dgm:spPr/>
      <dgm:t>
        <a:bodyPr/>
        <a:lstStyle/>
        <a:p>
          <a:r>
            <a:rPr lang="es-CR" sz="1600" dirty="0">
              <a:latin typeface="Arial" panose="020B0604020202020204" pitchFamily="34" charset="0"/>
              <a:cs typeface="Arial" panose="020B0604020202020204" pitchFamily="34" charset="0"/>
            </a:rPr>
            <a:t>Depreciables (Excepciones)</a:t>
          </a:r>
        </a:p>
      </dgm:t>
    </dgm:pt>
    <dgm:pt modelId="{0C9E0F2D-2EC6-425C-A52E-E8D062E2D451}" type="parTrans" cxnId="{549391EC-8FC3-44D2-A17D-73C907AE04C2}">
      <dgm:prSet/>
      <dgm:spPr/>
      <dgm:t>
        <a:bodyPr/>
        <a:lstStyle/>
        <a:p>
          <a:endParaRPr lang="es-CR" sz="2000">
            <a:latin typeface="Arial" panose="020B0604020202020204" pitchFamily="34" charset="0"/>
            <a:cs typeface="Arial" panose="020B0604020202020204" pitchFamily="34" charset="0"/>
          </a:endParaRPr>
        </a:p>
      </dgm:t>
    </dgm:pt>
    <dgm:pt modelId="{692DC6D6-180D-42BD-87E8-3B0051103480}" type="sibTrans" cxnId="{549391EC-8FC3-44D2-A17D-73C907AE04C2}">
      <dgm:prSet/>
      <dgm:spPr/>
      <dgm:t>
        <a:bodyPr/>
        <a:lstStyle/>
        <a:p>
          <a:endParaRPr lang="es-CR" sz="2000">
            <a:latin typeface="Arial" panose="020B0604020202020204" pitchFamily="34" charset="0"/>
            <a:cs typeface="Arial" panose="020B0604020202020204" pitchFamily="34" charset="0"/>
          </a:endParaRPr>
        </a:p>
      </dgm:t>
    </dgm:pt>
    <dgm:pt modelId="{6FD37AF0-1879-4ECC-8AAE-9502D7BCCECB}">
      <dgm:prSet phldrT="[Texto]" custT="1"/>
      <dgm:spPr/>
      <dgm:t>
        <a:bodyPr/>
        <a:lstStyle/>
        <a:p>
          <a:r>
            <a:rPr lang="es-CR" sz="1600" dirty="0">
              <a:latin typeface="Arial" panose="020B0604020202020204" pitchFamily="34" charset="0"/>
              <a:cs typeface="Arial" panose="020B0604020202020204" pitchFamily="34" charset="0"/>
            </a:rPr>
            <a:t>Costo alto</a:t>
          </a:r>
        </a:p>
      </dgm:t>
    </dgm:pt>
    <dgm:pt modelId="{DA6E4DAD-6C98-463C-B478-B9A874B806E6}" type="parTrans" cxnId="{907982A0-E2D1-4A1A-A643-37D873EF8528}">
      <dgm:prSet/>
      <dgm:spPr/>
      <dgm:t>
        <a:bodyPr/>
        <a:lstStyle/>
        <a:p>
          <a:endParaRPr lang="es-CR" sz="2000">
            <a:latin typeface="Arial" panose="020B0604020202020204" pitchFamily="34" charset="0"/>
            <a:cs typeface="Arial" panose="020B0604020202020204" pitchFamily="34" charset="0"/>
          </a:endParaRPr>
        </a:p>
      </dgm:t>
    </dgm:pt>
    <dgm:pt modelId="{BBDF9BC8-A460-4F7B-BD8D-B3C2E920B0EA}" type="sibTrans" cxnId="{907982A0-E2D1-4A1A-A643-37D873EF8528}">
      <dgm:prSet/>
      <dgm:spPr/>
      <dgm:t>
        <a:bodyPr/>
        <a:lstStyle/>
        <a:p>
          <a:endParaRPr lang="es-CR" sz="2000">
            <a:latin typeface="Arial" panose="020B0604020202020204" pitchFamily="34" charset="0"/>
            <a:cs typeface="Arial" panose="020B0604020202020204" pitchFamily="34" charset="0"/>
          </a:endParaRPr>
        </a:p>
      </dgm:t>
    </dgm:pt>
    <dgm:pt modelId="{37C36A56-8488-431F-85B5-A0BA91A7D398}">
      <dgm:prSet phldrT="[Texto]" custT="1"/>
      <dgm:spPr/>
      <dgm:t>
        <a:bodyPr/>
        <a:lstStyle/>
        <a:p>
          <a:r>
            <a:rPr lang="es-CR" sz="1600" dirty="0">
              <a:latin typeface="Arial" panose="020B0604020202020204" pitchFamily="34" charset="0"/>
              <a:cs typeface="Arial" panose="020B0604020202020204" pitchFamily="34" charset="0"/>
            </a:rPr>
            <a:t>Permanentes</a:t>
          </a:r>
        </a:p>
      </dgm:t>
    </dgm:pt>
    <dgm:pt modelId="{100531BC-56DE-4753-AC55-034736675E31}" type="parTrans" cxnId="{E59549A9-4188-4BDE-A88B-20F442800019}">
      <dgm:prSet/>
      <dgm:spPr/>
      <dgm:t>
        <a:bodyPr/>
        <a:lstStyle/>
        <a:p>
          <a:endParaRPr lang="es-CR" sz="2000">
            <a:latin typeface="Arial" panose="020B0604020202020204" pitchFamily="34" charset="0"/>
            <a:cs typeface="Arial" panose="020B0604020202020204" pitchFamily="34" charset="0"/>
          </a:endParaRPr>
        </a:p>
      </dgm:t>
    </dgm:pt>
    <dgm:pt modelId="{2C8D442C-AADE-496D-B324-5A3495E1642F}" type="sibTrans" cxnId="{E59549A9-4188-4BDE-A88B-20F442800019}">
      <dgm:prSet/>
      <dgm:spPr/>
      <dgm:t>
        <a:bodyPr/>
        <a:lstStyle/>
        <a:p>
          <a:endParaRPr lang="es-CR" sz="2000">
            <a:latin typeface="Arial" panose="020B0604020202020204" pitchFamily="34" charset="0"/>
            <a:cs typeface="Arial" panose="020B0604020202020204" pitchFamily="34" charset="0"/>
          </a:endParaRPr>
        </a:p>
      </dgm:t>
    </dgm:pt>
    <dgm:pt modelId="{4BFCF57D-598A-4455-A408-4A64215BA762}" type="pres">
      <dgm:prSet presAssocID="{A35FA603-7AD6-4379-B2AA-92425E8F4773}" presName="compositeShape" presStyleCnt="0">
        <dgm:presLayoutVars>
          <dgm:chMax val="7"/>
          <dgm:dir/>
          <dgm:resizeHandles val="exact"/>
        </dgm:presLayoutVars>
      </dgm:prSet>
      <dgm:spPr/>
    </dgm:pt>
    <dgm:pt modelId="{78C46F69-BDB1-484E-BCF2-667A56533328}" type="pres">
      <dgm:prSet presAssocID="{A35FA603-7AD6-4379-B2AA-92425E8F4773}" presName="wedge1" presStyleLbl="node1" presStyleIdx="0" presStyleCnt="5"/>
      <dgm:spPr/>
    </dgm:pt>
    <dgm:pt modelId="{7310083F-292C-459F-AE17-F3D0C0230D35}" type="pres">
      <dgm:prSet presAssocID="{A35FA603-7AD6-4379-B2AA-92425E8F4773}" presName="wedge1Tx" presStyleLbl="node1" presStyleIdx="0" presStyleCnt="5">
        <dgm:presLayoutVars>
          <dgm:chMax val="0"/>
          <dgm:chPref val="0"/>
          <dgm:bulletEnabled val="1"/>
        </dgm:presLayoutVars>
      </dgm:prSet>
      <dgm:spPr/>
    </dgm:pt>
    <dgm:pt modelId="{54CC4677-8F32-4688-86B6-E7F75D1EDAD4}" type="pres">
      <dgm:prSet presAssocID="{A35FA603-7AD6-4379-B2AA-92425E8F4773}" presName="wedge2" presStyleLbl="node1" presStyleIdx="1" presStyleCnt="5" custScaleX="100447"/>
      <dgm:spPr/>
    </dgm:pt>
    <dgm:pt modelId="{D0C7690E-3710-4EDD-9190-CEFA85137120}" type="pres">
      <dgm:prSet presAssocID="{A35FA603-7AD6-4379-B2AA-92425E8F4773}" presName="wedge2Tx" presStyleLbl="node1" presStyleIdx="1" presStyleCnt="5">
        <dgm:presLayoutVars>
          <dgm:chMax val="0"/>
          <dgm:chPref val="0"/>
          <dgm:bulletEnabled val="1"/>
        </dgm:presLayoutVars>
      </dgm:prSet>
      <dgm:spPr/>
    </dgm:pt>
    <dgm:pt modelId="{94FF6D54-1174-4A61-B904-ADDB413E121A}" type="pres">
      <dgm:prSet presAssocID="{A35FA603-7AD6-4379-B2AA-92425E8F4773}" presName="wedge3" presStyleLbl="node1" presStyleIdx="2" presStyleCnt="5"/>
      <dgm:spPr/>
    </dgm:pt>
    <dgm:pt modelId="{114A2B90-FF5B-4F68-B1D6-C91B44090232}" type="pres">
      <dgm:prSet presAssocID="{A35FA603-7AD6-4379-B2AA-92425E8F4773}" presName="wedge3Tx" presStyleLbl="node1" presStyleIdx="2" presStyleCnt="5">
        <dgm:presLayoutVars>
          <dgm:chMax val="0"/>
          <dgm:chPref val="0"/>
          <dgm:bulletEnabled val="1"/>
        </dgm:presLayoutVars>
      </dgm:prSet>
      <dgm:spPr/>
    </dgm:pt>
    <dgm:pt modelId="{654FF44B-11B8-4AA2-B5B5-98313D49C43F}" type="pres">
      <dgm:prSet presAssocID="{A35FA603-7AD6-4379-B2AA-92425E8F4773}" presName="wedge4" presStyleLbl="node1" presStyleIdx="3" presStyleCnt="5"/>
      <dgm:spPr/>
    </dgm:pt>
    <dgm:pt modelId="{887E8594-17BE-4E09-B39E-1EA92BC76B8B}" type="pres">
      <dgm:prSet presAssocID="{A35FA603-7AD6-4379-B2AA-92425E8F4773}" presName="wedge4Tx" presStyleLbl="node1" presStyleIdx="3" presStyleCnt="5">
        <dgm:presLayoutVars>
          <dgm:chMax val="0"/>
          <dgm:chPref val="0"/>
          <dgm:bulletEnabled val="1"/>
        </dgm:presLayoutVars>
      </dgm:prSet>
      <dgm:spPr/>
    </dgm:pt>
    <dgm:pt modelId="{58CA0B56-1AE7-40D3-B195-BB595D038A4F}" type="pres">
      <dgm:prSet presAssocID="{A35FA603-7AD6-4379-B2AA-92425E8F4773}" presName="wedge5" presStyleLbl="node1" presStyleIdx="4" presStyleCnt="5"/>
      <dgm:spPr/>
    </dgm:pt>
    <dgm:pt modelId="{85967E97-56F2-45A9-8BEE-752A1D27573D}" type="pres">
      <dgm:prSet presAssocID="{A35FA603-7AD6-4379-B2AA-92425E8F4773}" presName="wedge5Tx" presStyleLbl="node1" presStyleIdx="4" presStyleCnt="5">
        <dgm:presLayoutVars>
          <dgm:chMax val="0"/>
          <dgm:chPref val="0"/>
          <dgm:bulletEnabled val="1"/>
        </dgm:presLayoutVars>
      </dgm:prSet>
      <dgm:spPr/>
    </dgm:pt>
  </dgm:ptLst>
  <dgm:cxnLst>
    <dgm:cxn modelId="{F7FBAA1F-10E2-4947-889A-56FBEB4C08F2}" type="presOf" srcId="{A0BDD6C1-16EF-4FE3-AC2D-661C278BD425}" destId="{54CC4677-8F32-4688-86B6-E7F75D1EDAD4}" srcOrd="0" destOrd="0" presId="urn:microsoft.com/office/officeart/2005/8/layout/chart3"/>
    <dgm:cxn modelId="{1E318923-6DF8-4D41-8546-1D625A52F332}" type="presOf" srcId="{A35FA603-7AD6-4379-B2AA-92425E8F4773}" destId="{4BFCF57D-598A-4455-A408-4A64215BA762}" srcOrd="0" destOrd="0" presId="urn:microsoft.com/office/officeart/2005/8/layout/chart3"/>
    <dgm:cxn modelId="{4B121B2A-662D-4665-9568-7FA3E9E32FBE}" type="presOf" srcId="{3CB4A13C-E242-49C5-B24C-B0954ECBABA5}" destId="{7310083F-292C-459F-AE17-F3D0C0230D35}" srcOrd="1" destOrd="0" presId="urn:microsoft.com/office/officeart/2005/8/layout/chart3"/>
    <dgm:cxn modelId="{333BA990-B0A5-45D2-B6ED-AB443F27326E}" type="presOf" srcId="{6FD37AF0-1879-4ECC-8AAE-9502D7BCCECB}" destId="{654FF44B-11B8-4AA2-B5B5-98313D49C43F}" srcOrd="0" destOrd="0" presId="urn:microsoft.com/office/officeart/2005/8/layout/chart3"/>
    <dgm:cxn modelId="{83769594-52AB-4B61-8AAB-67A301E1C9A3}" type="presOf" srcId="{EBA6E752-7B6F-4C67-B5B4-71B83FE02407}" destId="{94FF6D54-1174-4A61-B904-ADDB413E121A}" srcOrd="0" destOrd="0" presId="urn:microsoft.com/office/officeart/2005/8/layout/chart3"/>
    <dgm:cxn modelId="{E9FC7B95-3F6C-4FC8-ABCA-2580690CF7FF}" srcId="{A35FA603-7AD6-4379-B2AA-92425E8F4773}" destId="{3CB4A13C-E242-49C5-B24C-B0954ECBABA5}" srcOrd="0" destOrd="0" parTransId="{A296563E-7540-479D-A568-46FF1870C02C}" sibTransId="{378BEAC8-D385-49A2-8B1F-F551D4ADA620}"/>
    <dgm:cxn modelId="{907982A0-E2D1-4A1A-A643-37D873EF8528}" srcId="{A35FA603-7AD6-4379-B2AA-92425E8F4773}" destId="{6FD37AF0-1879-4ECC-8AAE-9502D7BCCECB}" srcOrd="3" destOrd="0" parTransId="{DA6E4DAD-6C98-463C-B478-B9A874B806E6}" sibTransId="{BBDF9BC8-A460-4F7B-BD8D-B3C2E920B0EA}"/>
    <dgm:cxn modelId="{E59549A9-4188-4BDE-A88B-20F442800019}" srcId="{A35FA603-7AD6-4379-B2AA-92425E8F4773}" destId="{37C36A56-8488-431F-85B5-A0BA91A7D398}" srcOrd="4" destOrd="0" parTransId="{100531BC-56DE-4753-AC55-034736675E31}" sibTransId="{2C8D442C-AADE-496D-B324-5A3495E1642F}"/>
    <dgm:cxn modelId="{A5433EB6-44C0-4885-9278-ED0C6F6CE923}" type="presOf" srcId="{3CB4A13C-E242-49C5-B24C-B0954ECBABA5}" destId="{78C46F69-BDB1-484E-BCF2-667A56533328}" srcOrd="0" destOrd="0" presId="urn:microsoft.com/office/officeart/2005/8/layout/chart3"/>
    <dgm:cxn modelId="{C20B6EC0-F1C3-4C91-8746-1231E02C8ACD}" type="presOf" srcId="{A0BDD6C1-16EF-4FE3-AC2D-661C278BD425}" destId="{D0C7690E-3710-4EDD-9190-CEFA85137120}" srcOrd="1" destOrd="0" presId="urn:microsoft.com/office/officeart/2005/8/layout/chart3"/>
    <dgm:cxn modelId="{5C5394E1-E5C9-4CDE-BF1F-12836C55AD97}" type="presOf" srcId="{EBA6E752-7B6F-4C67-B5B4-71B83FE02407}" destId="{114A2B90-FF5B-4F68-B1D6-C91B44090232}" srcOrd="1" destOrd="0" presId="urn:microsoft.com/office/officeart/2005/8/layout/chart3"/>
    <dgm:cxn modelId="{B9985CE4-34C3-4D2C-BCE5-A19F0D4E45C8}" type="presOf" srcId="{37C36A56-8488-431F-85B5-A0BA91A7D398}" destId="{85967E97-56F2-45A9-8BEE-752A1D27573D}" srcOrd="1" destOrd="0" presId="urn:microsoft.com/office/officeart/2005/8/layout/chart3"/>
    <dgm:cxn modelId="{F37A9AE7-E14C-4D69-A9FD-0F37EC9B7432}" type="presOf" srcId="{6FD37AF0-1879-4ECC-8AAE-9502D7BCCECB}" destId="{887E8594-17BE-4E09-B39E-1EA92BC76B8B}" srcOrd="1" destOrd="0" presId="urn:microsoft.com/office/officeart/2005/8/layout/chart3"/>
    <dgm:cxn modelId="{549391EC-8FC3-44D2-A17D-73C907AE04C2}" srcId="{A35FA603-7AD6-4379-B2AA-92425E8F4773}" destId="{EBA6E752-7B6F-4C67-B5B4-71B83FE02407}" srcOrd="2" destOrd="0" parTransId="{0C9E0F2D-2EC6-425C-A52E-E8D062E2D451}" sibTransId="{692DC6D6-180D-42BD-87E8-3B0051103480}"/>
    <dgm:cxn modelId="{6829F4F1-DADA-4934-98F5-EDF7E4DDA87F}" type="presOf" srcId="{37C36A56-8488-431F-85B5-A0BA91A7D398}" destId="{58CA0B56-1AE7-40D3-B195-BB595D038A4F}" srcOrd="0" destOrd="0" presId="urn:microsoft.com/office/officeart/2005/8/layout/chart3"/>
    <dgm:cxn modelId="{0C15C6FF-EBD2-4867-914F-B95633164C78}" srcId="{A35FA603-7AD6-4379-B2AA-92425E8F4773}" destId="{A0BDD6C1-16EF-4FE3-AC2D-661C278BD425}" srcOrd="1" destOrd="0" parTransId="{5935A0C8-EADB-462B-B6B5-9A164A757308}" sibTransId="{7E037296-9AFD-4549-A325-6115050C6282}"/>
    <dgm:cxn modelId="{5F3C0B7A-BEA9-47E0-A399-381C7762C0FE}" type="presParOf" srcId="{4BFCF57D-598A-4455-A408-4A64215BA762}" destId="{78C46F69-BDB1-484E-BCF2-667A56533328}" srcOrd="0" destOrd="0" presId="urn:microsoft.com/office/officeart/2005/8/layout/chart3"/>
    <dgm:cxn modelId="{575B5F8C-867B-4248-B6CE-A7EA5F6FAC95}" type="presParOf" srcId="{4BFCF57D-598A-4455-A408-4A64215BA762}" destId="{7310083F-292C-459F-AE17-F3D0C0230D35}" srcOrd="1" destOrd="0" presId="urn:microsoft.com/office/officeart/2005/8/layout/chart3"/>
    <dgm:cxn modelId="{1ACDEDF9-12D7-4F91-B82B-40D9AB080BC5}" type="presParOf" srcId="{4BFCF57D-598A-4455-A408-4A64215BA762}" destId="{54CC4677-8F32-4688-86B6-E7F75D1EDAD4}" srcOrd="2" destOrd="0" presId="urn:microsoft.com/office/officeart/2005/8/layout/chart3"/>
    <dgm:cxn modelId="{A6B17CEA-5771-4AE7-82E3-6F0F3F4492F5}" type="presParOf" srcId="{4BFCF57D-598A-4455-A408-4A64215BA762}" destId="{D0C7690E-3710-4EDD-9190-CEFA85137120}" srcOrd="3" destOrd="0" presId="urn:microsoft.com/office/officeart/2005/8/layout/chart3"/>
    <dgm:cxn modelId="{B07E73FF-20B2-4A63-965D-BF3A6733A49E}" type="presParOf" srcId="{4BFCF57D-598A-4455-A408-4A64215BA762}" destId="{94FF6D54-1174-4A61-B904-ADDB413E121A}" srcOrd="4" destOrd="0" presId="urn:microsoft.com/office/officeart/2005/8/layout/chart3"/>
    <dgm:cxn modelId="{191704BA-FBBE-4717-8823-4CD2CD4634E4}" type="presParOf" srcId="{4BFCF57D-598A-4455-A408-4A64215BA762}" destId="{114A2B90-FF5B-4F68-B1D6-C91B44090232}" srcOrd="5" destOrd="0" presId="urn:microsoft.com/office/officeart/2005/8/layout/chart3"/>
    <dgm:cxn modelId="{82D0409B-44A3-4FB8-915E-159D864663A9}" type="presParOf" srcId="{4BFCF57D-598A-4455-A408-4A64215BA762}" destId="{654FF44B-11B8-4AA2-B5B5-98313D49C43F}" srcOrd="6" destOrd="0" presId="urn:microsoft.com/office/officeart/2005/8/layout/chart3"/>
    <dgm:cxn modelId="{EDB1C978-678B-46BF-A348-75CE2BF1BFA6}" type="presParOf" srcId="{4BFCF57D-598A-4455-A408-4A64215BA762}" destId="{887E8594-17BE-4E09-B39E-1EA92BC76B8B}" srcOrd="7" destOrd="0" presId="urn:microsoft.com/office/officeart/2005/8/layout/chart3"/>
    <dgm:cxn modelId="{52F5454C-68C0-4D32-830B-A332D8B14291}" type="presParOf" srcId="{4BFCF57D-598A-4455-A408-4A64215BA762}" destId="{58CA0B56-1AE7-40D3-B195-BB595D038A4F}" srcOrd="8" destOrd="0" presId="urn:microsoft.com/office/officeart/2005/8/layout/chart3"/>
    <dgm:cxn modelId="{7DE8CBAD-5380-4754-A57E-B323D4348522}" type="presParOf" srcId="{4BFCF57D-598A-4455-A408-4A64215BA762}" destId="{85967E97-56F2-45A9-8BEE-752A1D27573D}"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3BAF7A-33CD-47F8-96BB-F62545447D14}" type="doc">
      <dgm:prSet loTypeId="urn:microsoft.com/office/officeart/2005/8/layout/vList6" loCatId="list" qsTypeId="urn:microsoft.com/office/officeart/2005/8/quickstyle/simple1" qsCatId="simple" csTypeId="urn:microsoft.com/office/officeart/2005/8/colors/accent1_3" csCatId="accent1" phldr="1"/>
      <dgm:spPr/>
      <dgm:t>
        <a:bodyPr/>
        <a:lstStyle/>
        <a:p>
          <a:endParaRPr lang="es-CR"/>
        </a:p>
      </dgm:t>
    </dgm:pt>
    <dgm:pt modelId="{6BF3EBCF-5D1D-434B-AAC8-2D0F63559200}">
      <dgm:prSet phldrT="[Texto]" custT="1"/>
      <dgm:spPr/>
      <dgm:t>
        <a:bodyPr/>
        <a:lstStyle/>
        <a:p>
          <a:r>
            <a:rPr lang="es-CR" sz="2400" dirty="0">
              <a:latin typeface="Lato" panose="020F0502020204030203" pitchFamily="34" charset="0"/>
              <a:ea typeface="Lato" panose="020F0502020204030203" pitchFamily="34" charset="0"/>
              <a:cs typeface="Lato" panose="020F0502020204030203" pitchFamily="34" charset="0"/>
            </a:rPr>
            <a:t>Descripción/ Detalle</a:t>
          </a:r>
        </a:p>
      </dgm:t>
    </dgm:pt>
    <dgm:pt modelId="{9CE1E8B6-42C5-4CE0-8BB4-FF004B27367C}" type="parTrans" cxnId="{CFE20DB2-B402-45ED-8359-6311ABC56F04}">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A8B6FF9C-CFDC-42C8-8ACB-016C02A284E5}" type="sibTrans" cxnId="{CFE20DB2-B402-45ED-8359-6311ABC56F04}">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1CFF5AA3-068B-4F7F-B47B-269ACDF0F335}">
      <dgm:prSet phldrT="[Texto]" custT="1"/>
      <dgm:spPr/>
      <dgm:t>
        <a:bodyPr/>
        <a:lstStyle/>
        <a:p>
          <a:r>
            <a:rPr lang="es-CR" sz="1600" dirty="0">
              <a:latin typeface="Lato" panose="020F0502020204030203" pitchFamily="34" charset="0"/>
              <a:ea typeface="Lato" panose="020F0502020204030203" pitchFamily="34" charset="0"/>
              <a:cs typeface="Lato" panose="020F0502020204030203" pitchFamily="34" charset="0"/>
            </a:rPr>
            <a:t>Nombre del bien.</a:t>
          </a:r>
        </a:p>
      </dgm:t>
    </dgm:pt>
    <dgm:pt modelId="{1B4E0F13-DE12-4E87-891F-3C51063C98B8}" type="parTrans" cxnId="{FDD5AFE0-0863-4855-9D42-8D8D90549E98}">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8C0138F8-4F6A-43F2-AB10-07F9523DEB45}" type="sibTrans" cxnId="{FDD5AFE0-0863-4855-9D42-8D8D90549E98}">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FA9A0BD3-74C2-4C29-A161-13F27DAA7EE4}">
      <dgm:prSet phldrT="[Texto]" custT="1"/>
      <dgm:spPr/>
      <dgm:t>
        <a:bodyPr/>
        <a:lstStyle/>
        <a:p>
          <a:r>
            <a:rPr lang="es-CR" sz="2400" dirty="0">
              <a:latin typeface="Lato" panose="020F0502020204030203" pitchFamily="34" charset="0"/>
              <a:ea typeface="Lato" panose="020F0502020204030203" pitchFamily="34" charset="0"/>
              <a:cs typeface="Lato" panose="020F0502020204030203" pitchFamily="34" charset="0"/>
            </a:rPr>
            <a:t>Marca</a:t>
          </a:r>
        </a:p>
      </dgm:t>
    </dgm:pt>
    <dgm:pt modelId="{E4BC1625-F469-4FCB-964E-FC8A69E62307}" type="parTrans" cxnId="{88C0C0A9-3140-4FBA-8C64-7EDAF0824B76}">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4C3FC6B9-4616-46C1-8B5D-A1DA5A2728F1}" type="sibTrans" cxnId="{88C0C0A9-3140-4FBA-8C64-7EDAF0824B76}">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7291FECB-1C25-4E17-8CFB-DD9C6EA11C10}">
      <dgm:prSet phldrT="[Texto]" custT="1"/>
      <dgm:spPr/>
      <dgm:t>
        <a:bodyPr/>
        <a:lstStyle/>
        <a:p>
          <a:r>
            <a:rPr lang="es-CR" sz="1600" dirty="0">
              <a:latin typeface="Lato" panose="020F0502020204030203" pitchFamily="34" charset="0"/>
              <a:ea typeface="Lato" panose="020F0502020204030203" pitchFamily="34" charset="0"/>
              <a:cs typeface="Lato" panose="020F0502020204030203" pitchFamily="34" charset="0"/>
            </a:rPr>
            <a:t>Fabricante.</a:t>
          </a:r>
        </a:p>
      </dgm:t>
    </dgm:pt>
    <dgm:pt modelId="{7FEB27A4-65A4-43A6-8995-BA0B59F59990}" type="parTrans" cxnId="{18A8C3DA-E510-4B05-8F4C-2483BDBC4730}">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53BE9AA6-9866-491A-A9B3-A1A5C66B6ED9}" type="sibTrans" cxnId="{18A8C3DA-E510-4B05-8F4C-2483BDBC4730}">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7DE0D02A-55A9-46FC-958F-479480BAF7F4}">
      <dgm:prSet phldrT="[Texto]" custT="1"/>
      <dgm:spPr/>
      <dgm:t>
        <a:bodyPr/>
        <a:lstStyle/>
        <a:p>
          <a:r>
            <a:rPr lang="es-CR" sz="2400" dirty="0">
              <a:latin typeface="Lato" panose="020F0502020204030203" pitchFamily="34" charset="0"/>
              <a:ea typeface="Lato" panose="020F0502020204030203" pitchFamily="34" charset="0"/>
              <a:cs typeface="Lato" panose="020F0502020204030203" pitchFamily="34" charset="0"/>
            </a:rPr>
            <a:t>Modelo</a:t>
          </a:r>
        </a:p>
      </dgm:t>
    </dgm:pt>
    <dgm:pt modelId="{E942A16E-0039-4687-9B8C-2F3537912E11}" type="parTrans" cxnId="{E135E5F8-4BD7-45BA-8675-D15D0FAE269B}">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B3C0C30B-4897-409B-8216-C291B3DD1874}" type="sibTrans" cxnId="{E135E5F8-4BD7-45BA-8675-D15D0FAE269B}">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39A4FD28-8229-4238-B373-C22848F2E742}">
      <dgm:prSet phldrT="[Texto]" custT="1"/>
      <dgm:spPr/>
      <dgm:t>
        <a:bodyPr/>
        <a:lstStyle/>
        <a:p>
          <a:r>
            <a:rPr lang="es-CR" sz="1400" dirty="0">
              <a:latin typeface="Lato" panose="020F0502020204030203" pitchFamily="34" charset="0"/>
              <a:ea typeface="Lato" panose="020F0502020204030203" pitchFamily="34" charset="0"/>
              <a:cs typeface="Lato" panose="020F0502020204030203" pitchFamily="34" charset="0"/>
            </a:rPr>
            <a:t>Identificación colocada a una serie de bienes iguales. Se visualiza: MOD, model, modelo, entre otros.</a:t>
          </a:r>
        </a:p>
      </dgm:t>
    </dgm:pt>
    <dgm:pt modelId="{CD044398-97D3-4233-89FE-5F137ABFF099}" type="parTrans" cxnId="{CE080620-AF12-428B-9F42-5DAB15EE6FF0}">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4A99678C-5410-4C64-97BA-C07871A433D0}" type="sibTrans" cxnId="{CE080620-AF12-428B-9F42-5DAB15EE6FF0}">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B24BEBB5-E8F9-4CC0-8270-F776D24F8D5C}">
      <dgm:prSet phldrT="[Texto]" custT="1"/>
      <dgm:spPr/>
      <dgm:t>
        <a:bodyPr/>
        <a:lstStyle/>
        <a:p>
          <a:r>
            <a:rPr lang="es-CR" sz="2400" dirty="0">
              <a:latin typeface="Lato" panose="020F0502020204030203" pitchFamily="34" charset="0"/>
              <a:ea typeface="Lato" panose="020F0502020204030203" pitchFamily="34" charset="0"/>
              <a:cs typeface="Lato" panose="020F0502020204030203" pitchFamily="34" charset="0"/>
            </a:rPr>
            <a:t>Serie</a:t>
          </a:r>
        </a:p>
      </dgm:t>
    </dgm:pt>
    <dgm:pt modelId="{5DFAE095-D696-4626-B2A2-999AF6665A5D}" type="parTrans" cxnId="{F762BC0F-879B-499A-89FF-5845E73FF8D4}">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98466904-B764-4CC1-9308-83A21E2A45E2}" type="sibTrans" cxnId="{F762BC0F-879B-499A-89FF-5845E73FF8D4}">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573A8ABB-C0DF-4EE8-839C-3D0753947CD0}">
      <dgm:prSet phldrT="[Texto]" custT="1"/>
      <dgm:spPr/>
      <dgm:t>
        <a:bodyPr/>
        <a:lstStyle/>
        <a:p>
          <a:r>
            <a:rPr lang="es-CR" sz="2400" dirty="0">
              <a:latin typeface="Lato" panose="020F0502020204030203" pitchFamily="34" charset="0"/>
              <a:ea typeface="Lato" panose="020F0502020204030203" pitchFamily="34" charset="0"/>
              <a:cs typeface="Lato" panose="020F0502020204030203" pitchFamily="34" charset="0"/>
            </a:rPr>
            <a:t>Estado</a:t>
          </a:r>
        </a:p>
      </dgm:t>
    </dgm:pt>
    <dgm:pt modelId="{1AA2EFC8-BA66-485C-9278-58D0D105191B}" type="parTrans" cxnId="{C8251C0E-1AE1-4B8D-848F-766E72D719FA}">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7B1FB657-CF12-47D3-A66F-B559069D1844}" type="sibTrans" cxnId="{C8251C0E-1AE1-4B8D-848F-766E72D719FA}">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78A0E9FF-A792-48FF-9F7A-92546117940F}">
      <dgm:prSet phldrT="[Texto]" custT="1"/>
      <dgm:spPr/>
      <dgm:t>
        <a:bodyPr/>
        <a:lstStyle/>
        <a:p>
          <a:r>
            <a:rPr lang="es-CR" sz="1400" dirty="0">
              <a:latin typeface="Lato" panose="020F0502020204030203" pitchFamily="34" charset="0"/>
              <a:ea typeface="Lato" panose="020F0502020204030203" pitchFamily="34" charset="0"/>
              <a:cs typeface="Lato" panose="020F0502020204030203" pitchFamily="34" charset="0"/>
            </a:rPr>
            <a:t>Identificación única colocada por el fabricante. Se visualiza: Serial, S/N, entre otros.</a:t>
          </a:r>
        </a:p>
      </dgm:t>
    </dgm:pt>
    <dgm:pt modelId="{A059E3F2-2C1E-4C54-8C5B-F2D5AD28F77F}" type="parTrans" cxnId="{4C471B46-514B-47C5-96B3-E2DE5C36F785}">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BF486EDA-E8CD-4B5E-9B34-F12C632F7ECA}" type="sibTrans" cxnId="{4C471B46-514B-47C5-96B3-E2DE5C36F785}">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BB3B50A9-5E66-43F0-9C20-65088708A531}">
      <dgm:prSet phldrT="[Texto]" custT="1"/>
      <dgm:spPr/>
      <dgm:t>
        <a:bodyPr/>
        <a:lstStyle/>
        <a:p>
          <a:r>
            <a:rPr lang="es-CR" sz="1600" dirty="0">
              <a:latin typeface="Lato" panose="020F0502020204030203" pitchFamily="34" charset="0"/>
              <a:ea typeface="Lato" panose="020F0502020204030203" pitchFamily="34" charset="0"/>
              <a:cs typeface="Lato" panose="020F0502020204030203" pitchFamily="34" charset="0"/>
            </a:rPr>
            <a:t>Excelente, bueno, regular, malo.</a:t>
          </a:r>
        </a:p>
      </dgm:t>
    </dgm:pt>
    <dgm:pt modelId="{9097FFEA-F745-4A89-8423-78E2E65B9DEF}" type="parTrans" cxnId="{FB955C40-BF60-459B-B00D-23DF2242F767}">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70B81DA2-2331-4746-94E4-41720C3A26B4}" type="sibTrans" cxnId="{FB955C40-BF60-459B-B00D-23DF2242F767}">
      <dgm:prSet/>
      <dgm:spPr/>
      <dgm:t>
        <a:bodyPr/>
        <a:lstStyle/>
        <a:p>
          <a:endParaRPr lang="es-CR" sz="1600">
            <a:latin typeface="Lato" panose="020F0502020204030203" pitchFamily="34" charset="0"/>
            <a:ea typeface="Lato" panose="020F0502020204030203" pitchFamily="34" charset="0"/>
            <a:cs typeface="Lato" panose="020F0502020204030203" pitchFamily="34" charset="0"/>
          </a:endParaRPr>
        </a:p>
      </dgm:t>
    </dgm:pt>
    <dgm:pt modelId="{F7AC7AAB-B20C-464A-98E3-C695844E1AF4}" type="pres">
      <dgm:prSet presAssocID="{7B3BAF7A-33CD-47F8-96BB-F62545447D14}" presName="Name0" presStyleCnt="0">
        <dgm:presLayoutVars>
          <dgm:dir/>
          <dgm:animLvl val="lvl"/>
          <dgm:resizeHandles/>
        </dgm:presLayoutVars>
      </dgm:prSet>
      <dgm:spPr/>
    </dgm:pt>
    <dgm:pt modelId="{AE1753B5-40CE-490E-AFCF-2FB9B340B129}" type="pres">
      <dgm:prSet presAssocID="{6BF3EBCF-5D1D-434B-AAC8-2D0F63559200}" presName="linNode" presStyleCnt="0"/>
      <dgm:spPr/>
    </dgm:pt>
    <dgm:pt modelId="{4997B9C8-00D1-4CD5-B232-6E54BCEEF588}" type="pres">
      <dgm:prSet presAssocID="{6BF3EBCF-5D1D-434B-AAC8-2D0F63559200}" presName="parentShp" presStyleLbl="node1" presStyleIdx="0" presStyleCnt="5">
        <dgm:presLayoutVars>
          <dgm:bulletEnabled val="1"/>
        </dgm:presLayoutVars>
      </dgm:prSet>
      <dgm:spPr/>
    </dgm:pt>
    <dgm:pt modelId="{63CEC6BD-9DAC-4307-A2C4-4B66667734A8}" type="pres">
      <dgm:prSet presAssocID="{6BF3EBCF-5D1D-434B-AAC8-2D0F63559200}" presName="childShp" presStyleLbl="bgAccFollowNode1" presStyleIdx="0" presStyleCnt="5">
        <dgm:presLayoutVars>
          <dgm:bulletEnabled val="1"/>
        </dgm:presLayoutVars>
      </dgm:prSet>
      <dgm:spPr/>
    </dgm:pt>
    <dgm:pt modelId="{37831552-8851-44D3-AC84-547785CE1817}" type="pres">
      <dgm:prSet presAssocID="{A8B6FF9C-CFDC-42C8-8ACB-016C02A284E5}" presName="spacing" presStyleCnt="0"/>
      <dgm:spPr/>
    </dgm:pt>
    <dgm:pt modelId="{A31FDA9C-6763-4798-8862-AEBFC7115A51}" type="pres">
      <dgm:prSet presAssocID="{FA9A0BD3-74C2-4C29-A161-13F27DAA7EE4}" presName="linNode" presStyleCnt="0"/>
      <dgm:spPr/>
    </dgm:pt>
    <dgm:pt modelId="{EE31F575-21AC-4057-826E-FAFCEBEDC0BA}" type="pres">
      <dgm:prSet presAssocID="{FA9A0BD3-74C2-4C29-A161-13F27DAA7EE4}" presName="parentShp" presStyleLbl="node1" presStyleIdx="1" presStyleCnt="5">
        <dgm:presLayoutVars>
          <dgm:bulletEnabled val="1"/>
        </dgm:presLayoutVars>
      </dgm:prSet>
      <dgm:spPr/>
    </dgm:pt>
    <dgm:pt modelId="{DEA1C067-2943-4B24-8809-D029705BFB7A}" type="pres">
      <dgm:prSet presAssocID="{FA9A0BD3-74C2-4C29-A161-13F27DAA7EE4}" presName="childShp" presStyleLbl="bgAccFollowNode1" presStyleIdx="1" presStyleCnt="5">
        <dgm:presLayoutVars>
          <dgm:bulletEnabled val="1"/>
        </dgm:presLayoutVars>
      </dgm:prSet>
      <dgm:spPr/>
    </dgm:pt>
    <dgm:pt modelId="{264C8024-8ED5-4EF3-884B-6D03CC2A15D5}" type="pres">
      <dgm:prSet presAssocID="{4C3FC6B9-4616-46C1-8B5D-A1DA5A2728F1}" presName="spacing" presStyleCnt="0"/>
      <dgm:spPr/>
    </dgm:pt>
    <dgm:pt modelId="{515BC804-0330-4837-875E-0B881F13A69D}" type="pres">
      <dgm:prSet presAssocID="{7DE0D02A-55A9-46FC-958F-479480BAF7F4}" presName="linNode" presStyleCnt="0"/>
      <dgm:spPr/>
    </dgm:pt>
    <dgm:pt modelId="{CD3FBD8B-B66C-4D6B-9A77-0C32BD5A4B57}" type="pres">
      <dgm:prSet presAssocID="{7DE0D02A-55A9-46FC-958F-479480BAF7F4}" presName="parentShp" presStyleLbl="node1" presStyleIdx="2" presStyleCnt="5">
        <dgm:presLayoutVars>
          <dgm:bulletEnabled val="1"/>
        </dgm:presLayoutVars>
      </dgm:prSet>
      <dgm:spPr/>
    </dgm:pt>
    <dgm:pt modelId="{D3B78C2E-5152-4E56-8A71-C58A741881D0}" type="pres">
      <dgm:prSet presAssocID="{7DE0D02A-55A9-46FC-958F-479480BAF7F4}" presName="childShp" presStyleLbl="bgAccFollowNode1" presStyleIdx="2" presStyleCnt="5">
        <dgm:presLayoutVars>
          <dgm:bulletEnabled val="1"/>
        </dgm:presLayoutVars>
      </dgm:prSet>
      <dgm:spPr/>
    </dgm:pt>
    <dgm:pt modelId="{934C9BCA-74C5-4D09-8074-A9FF488C3007}" type="pres">
      <dgm:prSet presAssocID="{B3C0C30B-4897-409B-8216-C291B3DD1874}" presName="spacing" presStyleCnt="0"/>
      <dgm:spPr/>
    </dgm:pt>
    <dgm:pt modelId="{439057FA-7F3F-46CF-9F7E-B504FE2EEF27}" type="pres">
      <dgm:prSet presAssocID="{B24BEBB5-E8F9-4CC0-8270-F776D24F8D5C}" presName="linNode" presStyleCnt="0"/>
      <dgm:spPr/>
    </dgm:pt>
    <dgm:pt modelId="{CE2891BC-B6B4-4B86-A1FB-6022BC55769C}" type="pres">
      <dgm:prSet presAssocID="{B24BEBB5-E8F9-4CC0-8270-F776D24F8D5C}" presName="parentShp" presStyleLbl="node1" presStyleIdx="3" presStyleCnt="5">
        <dgm:presLayoutVars>
          <dgm:bulletEnabled val="1"/>
        </dgm:presLayoutVars>
      </dgm:prSet>
      <dgm:spPr/>
    </dgm:pt>
    <dgm:pt modelId="{588A565C-7040-421C-B48C-DDDD702DA93F}" type="pres">
      <dgm:prSet presAssocID="{B24BEBB5-E8F9-4CC0-8270-F776D24F8D5C}" presName="childShp" presStyleLbl="bgAccFollowNode1" presStyleIdx="3" presStyleCnt="5">
        <dgm:presLayoutVars>
          <dgm:bulletEnabled val="1"/>
        </dgm:presLayoutVars>
      </dgm:prSet>
      <dgm:spPr/>
    </dgm:pt>
    <dgm:pt modelId="{5C43B714-4BC9-42ED-93DF-5D49070F7C6A}" type="pres">
      <dgm:prSet presAssocID="{98466904-B764-4CC1-9308-83A21E2A45E2}" presName="spacing" presStyleCnt="0"/>
      <dgm:spPr/>
    </dgm:pt>
    <dgm:pt modelId="{72D71A48-A054-4A1D-81F1-2ED81B21F1FC}" type="pres">
      <dgm:prSet presAssocID="{573A8ABB-C0DF-4EE8-839C-3D0753947CD0}" presName="linNode" presStyleCnt="0"/>
      <dgm:spPr/>
    </dgm:pt>
    <dgm:pt modelId="{80B49A8C-0DB9-45AE-B45D-3BED4FF3DD74}" type="pres">
      <dgm:prSet presAssocID="{573A8ABB-C0DF-4EE8-839C-3D0753947CD0}" presName="parentShp" presStyleLbl="node1" presStyleIdx="4" presStyleCnt="5">
        <dgm:presLayoutVars>
          <dgm:bulletEnabled val="1"/>
        </dgm:presLayoutVars>
      </dgm:prSet>
      <dgm:spPr/>
    </dgm:pt>
    <dgm:pt modelId="{38722B11-18AA-4C9E-BACA-A497F21B4693}" type="pres">
      <dgm:prSet presAssocID="{573A8ABB-C0DF-4EE8-839C-3D0753947CD0}" presName="childShp" presStyleLbl="bgAccFollowNode1" presStyleIdx="4" presStyleCnt="5">
        <dgm:presLayoutVars>
          <dgm:bulletEnabled val="1"/>
        </dgm:presLayoutVars>
      </dgm:prSet>
      <dgm:spPr/>
    </dgm:pt>
  </dgm:ptLst>
  <dgm:cxnLst>
    <dgm:cxn modelId="{C8251C0E-1AE1-4B8D-848F-766E72D719FA}" srcId="{7B3BAF7A-33CD-47F8-96BB-F62545447D14}" destId="{573A8ABB-C0DF-4EE8-839C-3D0753947CD0}" srcOrd="4" destOrd="0" parTransId="{1AA2EFC8-BA66-485C-9278-58D0D105191B}" sibTransId="{7B1FB657-CF12-47D3-A66F-B559069D1844}"/>
    <dgm:cxn modelId="{F762BC0F-879B-499A-89FF-5845E73FF8D4}" srcId="{7B3BAF7A-33CD-47F8-96BB-F62545447D14}" destId="{B24BEBB5-E8F9-4CC0-8270-F776D24F8D5C}" srcOrd="3" destOrd="0" parTransId="{5DFAE095-D696-4626-B2A2-999AF6665A5D}" sibTransId="{98466904-B764-4CC1-9308-83A21E2A45E2}"/>
    <dgm:cxn modelId="{71F50913-0EBA-4FB1-BE21-5BD4AAECB965}" type="presOf" srcId="{FA9A0BD3-74C2-4C29-A161-13F27DAA7EE4}" destId="{EE31F575-21AC-4057-826E-FAFCEBEDC0BA}" srcOrd="0" destOrd="0" presId="urn:microsoft.com/office/officeart/2005/8/layout/vList6"/>
    <dgm:cxn modelId="{CE080620-AF12-428B-9F42-5DAB15EE6FF0}" srcId="{7DE0D02A-55A9-46FC-958F-479480BAF7F4}" destId="{39A4FD28-8229-4238-B373-C22848F2E742}" srcOrd="0" destOrd="0" parTransId="{CD044398-97D3-4233-89FE-5F137ABFF099}" sibTransId="{4A99678C-5410-4C64-97BA-C07871A433D0}"/>
    <dgm:cxn modelId="{89F9DE33-E83E-4AE8-AE46-C7F33AAF468E}" type="presOf" srcId="{573A8ABB-C0DF-4EE8-839C-3D0753947CD0}" destId="{80B49A8C-0DB9-45AE-B45D-3BED4FF3DD74}" srcOrd="0" destOrd="0" presId="urn:microsoft.com/office/officeart/2005/8/layout/vList6"/>
    <dgm:cxn modelId="{FB955C40-BF60-459B-B00D-23DF2242F767}" srcId="{573A8ABB-C0DF-4EE8-839C-3D0753947CD0}" destId="{BB3B50A9-5E66-43F0-9C20-65088708A531}" srcOrd="0" destOrd="0" parTransId="{9097FFEA-F745-4A89-8423-78E2E65B9DEF}" sibTransId="{70B81DA2-2331-4746-94E4-41720C3A26B4}"/>
    <dgm:cxn modelId="{956F2561-1670-4FAA-920F-C8414F126602}" type="presOf" srcId="{6BF3EBCF-5D1D-434B-AAC8-2D0F63559200}" destId="{4997B9C8-00D1-4CD5-B232-6E54BCEEF588}" srcOrd="0" destOrd="0" presId="urn:microsoft.com/office/officeart/2005/8/layout/vList6"/>
    <dgm:cxn modelId="{68D5CA41-63F3-4C21-818B-496633DA746A}" type="presOf" srcId="{7B3BAF7A-33CD-47F8-96BB-F62545447D14}" destId="{F7AC7AAB-B20C-464A-98E3-C695844E1AF4}" srcOrd="0" destOrd="0" presId="urn:microsoft.com/office/officeart/2005/8/layout/vList6"/>
    <dgm:cxn modelId="{4C471B46-514B-47C5-96B3-E2DE5C36F785}" srcId="{B24BEBB5-E8F9-4CC0-8270-F776D24F8D5C}" destId="{78A0E9FF-A792-48FF-9F7A-92546117940F}" srcOrd="0" destOrd="0" parTransId="{A059E3F2-2C1E-4C54-8C5B-F2D5AD28F77F}" sibTransId="{BF486EDA-E8CD-4B5E-9B34-F12C632F7ECA}"/>
    <dgm:cxn modelId="{7440DC85-7AE7-4386-B526-2B2BA4BCD7E8}" type="presOf" srcId="{7291FECB-1C25-4E17-8CFB-DD9C6EA11C10}" destId="{DEA1C067-2943-4B24-8809-D029705BFB7A}" srcOrd="0" destOrd="0" presId="urn:microsoft.com/office/officeart/2005/8/layout/vList6"/>
    <dgm:cxn modelId="{88C0C0A9-3140-4FBA-8C64-7EDAF0824B76}" srcId="{7B3BAF7A-33CD-47F8-96BB-F62545447D14}" destId="{FA9A0BD3-74C2-4C29-A161-13F27DAA7EE4}" srcOrd="1" destOrd="0" parTransId="{E4BC1625-F469-4FCB-964E-FC8A69E62307}" sibTransId="{4C3FC6B9-4616-46C1-8B5D-A1DA5A2728F1}"/>
    <dgm:cxn modelId="{5D2643AB-29AD-4DDD-BC00-9D8944522460}" type="presOf" srcId="{BB3B50A9-5E66-43F0-9C20-65088708A531}" destId="{38722B11-18AA-4C9E-BACA-A497F21B4693}" srcOrd="0" destOrd="0" presId="urn:microsoft.com/office/officeart/2005/8/layout/vList6"/>
    <dgm:cxn modelId="{CFE20DB2-B402-45ED-8359-6311ABC56F04}" srcId="{7B3BAF7A-33CD-47F8-96BB-F62545447D14}" destId="{6BF3EBCF-5D1D-434B-AAC8-2D0F63559200}" srcOrd="0" destOrd="0" parTransId="{9CE1E8B6-42C5-4CE0-8BB4-FF004B27367C}" sibTransId="{A8B6FF9C-CFDC-42C8-8ACB-016C02A284E5}"/>
    <dgm:cxn modelId="{978224C2-9BCB-4D16-BF08-5371C94B811A}" type="presOf" srcId="{1CFF5AA3-068B-4F7F-B47B-269ACDF0F335}" destId="{63CEC6BD-9DAC-4307-A2C4-4B66667734A8}" srcOrd="0" destOrd="0" presId="urn:microsoft.com/office/officeart/2005/8/layout/vList6"/>
    <dgm:cxn modelId="{83E61CCD-EE6C-4E90-BFDC-FC40882B5F3C}" type="presOf" srcId="{39A4FD28-8229-4238-B373-C22848F2E742}" destId="{D3B78C2E-5152-4E56-8A71-C58A741881D0}" srcOrd="0" destOrd="0" presId="urn:microsoft.com/office/officeart/2005/8/layout/vList6"/>
    <dgm:cxn modelId="{B1ECA4D0-20AD-47B5-9937-290926B0985F}" type="presOf" srcId="{B24BEBB5-E8F9-4CC0-8270-F776D24F8D5C}" destId="{CE2891BC-B6B4-4B86-A1FB-6022BC55769C}" srcOrd="0" destOrd="0" presId="urn:microsoft.com/office/officeart/2005/8/layout/vList6"/>
    <dgm:cxn modelId="{C23902D2-77C7-4AE3-9D46-9F838E91DF77}" type="presOf" srcId="{7DE0D02A-55A9-46FC-958F-479480BAF7F4}" destId="{CD3FBD8B-B66C-4D6B-9A77-0C32BD5A4B57}" srcOrd="0" destOrd="0" presId="urn:microsoft.com/office/officeart/2005/8/layout/vList6"/>
    <dgm:cxn modelId="{18A8C3DA-E510-4B05-8F4C-2483BDBC4730}" srcId="{FA9A0BD3-74C2-4C29-A161-13F27DAA7EE4}" destId="{7291FECB-1C25-4E17-8CFB-DD9C6EA11C10}" srcOrd="0" destOrd="0" parTransId="{7FEB27A4-65A4-43A6-8995-BA0B59F59990}" sibTransId="{53BE9AA6-9866-491A-A9B3-A1A5C66B6ED9}"/>
    <dgm:cxn modelId="{FDD5AFE0-0863-4855-9D42-8D8D90549E98}" srcId="{6BF3EBCF-5D1D-434B-AAC8-2D0F63559200}" destId="{1CFF5AA3-068B-4F7F-B47B-269ACDF0F335}" srcOrd="0" destOrd="0" parTransId="{1B4E0F13-DE12-4E87-891F-3C51063C98B8}" sibTransId="{8C0138F8-4F6A-43F2-AB10-07F9523DEB45}"/>
    <dgm:cxn modelId="{C81511E1-F640-47A8-9EA3-D986DB324CCE}" type="presOf" srcId="{78A0E9FF-A792-48FF-9F7A-92546117940F}" destId="{588A565C-7040-421C-B48C-DDDD702DA93F}" srcOrd="0" destOrd="0" presId="urn:microsoft.com/office/officeart/2005/8/layout/vList6"/>
    <dgm:cxn modelId="{E135E5F8-4BD7-45BA-8675-D15D0FAE269B}" srcId="{7B3BAF7A-33CD-47F8-96BB-F62545447D14}" destId="{7DE0D02A-55A9-46FC-958F-479480BAF7F4}" srcOrd="2" destOrd="0" parTransId="{E942A16E-0039-4687-9B8C-2F3537912E11}" sibTransId="{B3C0C30B-4897-409B-8216-C291B3DD1874}"/>
    <dgm:cxn modelId="{05E0CD17-2D47-47FE-8CA0-4D3E75BA7C3E}" type="presParOf" srcId="{F7AC7AAB-B20C-464A-98E3-C695844E1AF4}" destId="{AE1753B5-40CE-490E-AFCF-2FB9B340B129}" srcOrd="0" destOrd="0" presId="urn:microsoft.com/office/officeart/2005/8/layout/vList6"/>
    <dgm:cxn modelId="{845F79C2-677F-4B45-98A6-40EEA83D864C}" type="presParOf" srcId="{AE1753B5-40CE-490E-AFCF-2FB9B340B129}" destId="{4997B9C8-00D1-4CD5-B232-6E54BCEEF588}" srcOrd="0" destOrd="0" presId="urn:microsoft.com/office/officeart/2005/8/layout/vList6"/>
    <dgm:cxn modelId="{D458FB87-1E2A-4F20-97F5-722AE0F15F77}" type="presParOf" srcId="{AE1753B5-40CE-490E-AFCF-2FB9B340B129}" destId="{63CEC6BD-9DAC-4307-A2C4-4B66667734A8}" srcOrd="1" destOrd="0" presId="urn:microsoft.com/office/officeart/2005/8/layout/vList6"/>
    <dgm:cxn modelId="{86B32FA7-7CAD-4BAB-98D8-88EA690AE6A8}" type="presParOf" srcId="{F7AC7AAB-B20C-464A-98E3-C695844E1AF4}" destId="{37831552-8851-44D3-AC84-547785CE1817}" srcOrd="1" destOrd="0" presId="urn:microsoft.com/office/officeart/2005/8/layout/vList6"/>
    <dgm:cxn modelId="{3E3C6125-D3A6-41EE-A92B-E62BF1FD3F72}" type="presParOf" srcId="{F7AC7AAB-B20C-464A-98E3-C695844E1AF4}" destId="{A31FDA9C-6763-4798-8862-AEBFC7115A51}" srcOrd="2" destOrd="0" presId="urn:microsoft.com/office/officeart/2005/8/layout/vList6"/>
    <dgm:cxn modelId="{D087D056-2B01-4CAE-BE5E-34125A1F4657}" type="presParOf" srcId="{A31FDA9C-6763-4798-8862-AEBFC7115A51}" destId="{EE31F575-21AC-4057-826E-FAFCEBEDC0BA}" srcOrd="0" destOrd="0" presId="urn:microsoft.com/office/officeart/2005/8/layout/vList6"/>
    <dgm:cxn modelId="{49BE0872-75AC-42F7-B064-ADEF6D148F5D}" type="presParOf" srcId="{A31FDA9C-6763-4798-8862-AEBFC7115A51}" destId="{DEA1C067-2943-4B24-8809-D029705BFB7A}" srcOrd="1" destOrd="0" presId="urn:microsoft.com/office/officeart/2005/8/layout/vList6"/>
    <dgm:cxn modelId="{8660AE6F-6772-4CB8-8F64-1B1E98FA918E}" type="presParOf" srcId="{F7AC7AAB-B20C-464A-98E3-C695844E1AF4}" destId="{264C8024-8ED5-4EF3-884B-6D03CC2A15D5}" srcOrd="3" destOrd="0" presId="urn:microsoft.com/office/officeart/2005/8/layout/vList6"/>
    <dgm:cxn modelId="{E8FA3D61-D082-41DF-B1FB-CDD5B5F54983}" type="presParOf" srcId="{F7AC7AAB-B20C-464A-98E3-C695844E1AF4}" destId="{515BC804-0330-4837-875E-0B881F13A69D}" srcOrd="4" destOrd="0" presId="urn:microsoft.com/office/officeart/2005/8/layout/vList6"/>
    <dgm:cxn modelId="{3B249CF2-39E6-4EFE-BDBF-ACC47C3C04A6}" type="presParOf" srcId="{515BC804-0330-4837-875E-0B881F13A69D}" destId="{CD3FBD8B-B66C-4D6B-9A77-0C32BD5A4B57}" srcOrd="0" destOrd="0" presId="urn:microsoft.com/office/officeart/2005/8/layout/vList6"/>
    <dgm:cxn modelId="{CD6588E1-82F2-446B-861F-CD418CA7DB63}" type="presParOf" srcId="{515BC804-0330-4837-875E-0B881F13A69D}" destId="{D3B78C2E-5152-4E56-8A71-C58A741881D0}" srcOrd="1" destOrd="0" presId="urn:microsoft.com/office/officeart/2005/8/layout/vList6"/>
    <dgm:cxn modelId="{671F445F-AAA9-4FF0-A019-7F07AE0011A1}" type="presParOf" srcId="{F7AC7AAB-B20C-464A-98E3-C695844E1AF4}" destId="{934C9BCA-74C5-4D09-8074-A9FF488C3007}" srcOrd="5" destOrd="0" presId="urn:microsoft.com/office/officeart/2005/8/layout/vList6"/>
    <dgm:cxn modelId="{C841BD54-666F-4276-B468-02188CA7FB4C}" type="presParOf" srcId="{F7AC7AAB-B20C-464A-98E3-C695844E1AF4}" destId="{439057FA-7F3F-46CF-9F7E-B504FE2EEF27}" srcOrd="6" destOrd="0" presId="urn:microsoft.com/office/officeart/2005/8/layout/vList6"/>
    <dgm:cxn modelId="{D5546D1B-AD4F-4C02-BF2F-33CF61292011}" type="presParOf" srcId="{439057FA-7F3F-46CF-9F7E-B504FE2EEF27}" destId="{CE2891BC-B6B4-4B86-A1FB-6022BC55769C}" srcOrd="0" destOrd="0" presId="urn:microsoft.com/office/officeart/2005/8/layout/vList6"/>
    <dgm:cxn modelId="{699A4D97-3683-4DCA-8B3F-4CF4810E93B6}" type="presParOf" srcId="{439057FA-7F3F-46CF-9F7E-B504FE2EEF27}" destId="{588A565C-7040-421C-B48C-DDDD702DA93F}" srcOrd="1" destOrd="0" presId="urn:microsoft.com/office/officeart/2005/8/layout/vList6"/>
    <dgm:cxn modelId="{3963017B-1B8E-4BC4-A4A4-B6E445878D3B}" type="presParOf" srcId="{F7AC7AAB-B20C-464A-98E3-C695844E1AF4}" destId="{5C43B714-4BC9-42ED-93DF-5D49070F7C6A}" srcOrd="7" destOrd="0" presId="urn:microsoft.com/office/officeart/2005/8/layout/vList6"/>
    <dgm:cxn modelId="{179A8964-1D68-4E6E-84A3-82FF5AEA5418}" type="presParOf" srcId="{F7AC7AAB-B20C-464A-98E3-C695844E1AF4}" destId="{72D71A48-A054-4A1D-81F1-2ED81B21F1FC}" srcOrd="8" destOrd="0" presId="urn:microsoft.com/office/officeart/2005/8/layout/vList6"/>
    <dgm:cxn modelId="{B7DE4274-8E2F-46B4-A05A-61A2B08681C3}" type="presParOf" srcId="{72D71A48-A054-4A1D-81F1-2ED81B21F1FC}" destId="{80B49A8C-0DB9-45AE-B45D-3BED4FF3DD74}" srcOrd="0" destOrd="0" presId="urn:microsoft.com/office/officeart/2005/8/layout/vList6"/>
    <dgm:cxn modelId="{FA7B23EC-60D0-4C8B-936F-FA6EBE8746F1}" type="presParOf" srcId="{72D71A48-A054-4A1D-81F1-2ED81B21F1FC}" destId="{38722B11-18AA-4C9E-BACA-A497F21B469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46F69-BDB1-484E-BCF2-667A56533328}">
      <dsp:nvSpPr>
        <dsp:cNvPr id="0" name=""/>
        <dsp:cNvSpPr/>
      </dsp:nvSpPr>
      <dsp:spPr>
        <a:xfrm>
          <a:off x="2608346" y="286628"/>
          <a:ext cx="4029590" cy="4029590"/>
        </a:xfrm>
        <a:prstGeom prst="pie">
          <a:avLst>
            <a:gd name="adj1" fmla="val 16200000"/>
            <a:gd name="adj2" fmla="val 2052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R" sz="1600" kern="1200" dirty="0">
              <a:latin typeface="Arial" panose="020B0604020202020204" pitchFamily="34" charset="0"/>
              <a:cs typeface="Arial" panose="020B0604020202020204" pitchFamily="34" charset="0"/>
            </a:rPr>
            <a:t>Inventariables</a:t>
          </a:r>
        </a:p>
      </dsp:txBody>
      <dsp:txXfrm>
        <a:off x="4673992" y="888668"/>
        <a:ext cx="1367182" cy="935440"/>
      </dsp:txXfrm>
    </dsp:sp>
    <dsp:sp modelId="{54CC4677-8F32-4688-86B6-E7F75D1EDAD4}">
      <dsp:nvSpPr>
        <dsp:cNvPr id="0" name=""/>
        <dsp:cNvSpPr/>
      </dsp:nvSpPr>
      <dsp:spPr>
        <a:xfrm>
          <a:off x="2458305" y="480912"/>
          <a:ext cx="4047603" cy="4029590"/>
        </a:xfrm>
        <a:prstGeom prst="pie">
          <a:avLst>
            <a:gd name="adj1" fmla="val 20520000"/>
            <a:gd name="adj2" fmla="val 3240000"/>
          </a:avLst>
        </a:prstGeom>
        <a:gradFill rotWithShape="0">
          <a:gsLst>
            <a:gs pos="0">
              <a:schemeClr val="accent1">
                <a:shade val="80000"/>
                <a:hueOff val="136400"/>
                <a:satOff val="-14223"/>
                <a:lumOff val="9555"/>
                <a:alphaOff val="0"/>
                <a:satMod val="103000"/>
                <a:lumMod val="102000"/>
                <a:tint val="94000"/>
              </a:schemeClr>
            </a:gs>
            <a:gs pos="50000">
              <a:schemeClr val="accent1">
                <a:shade val="80000"/>
                <a:hueOff val="136400"/>
                <a:satOff val="-14223"/>
                <a:lumOff val="9555"/>
                <a:alphaOff val="0"/>
                <a:satMod val="110000"/>
                <a:lumMod val="100000"/>
                <a:shade val="100000"/>
              </a:schemeClr>
            </a:gs>
            <a:gs pos="100000">
              <a:schemeClr val="accent1">
                <a:shade val="80000"/>
                <a:hueOff val="136400"/>
                <a:satOff val="-14223"/>
                <a:lumOff val="95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R" sz="1600" kern="1200" dirty="0">
              <a:latin typeface="Arial" panose="020B0604020202020204" pitchFamily="34" charset="0"/>
              <a:cs typeface="Arial" panose="020B0604020202020204" pitchFamily="34" charset="0"/>
            </a:rPr>
            <a:t>Vida útil +1año</a:t>
          </a:r>
        </a:p>
      </dsp:txBody>
      <dsp:txXfrm>
        <a:off x="5103702" y="2303822"/>
        <a:ext cx="1204643" cy="1012194"/>
      </dsp:txXfrm>
    </dsp:sp>
    <dsp:sp modelId="{94FF6D54-1174-4A61-B904-ADDB413E121A}">
      <dsp:nvSpPr>
        <dsp:cNvPr id="0" name=""/>
        <dsp:cNvSpPr/>
      </dsp:nvSpPr>
      <dsp:spPr>
        <a:xfrm>
          <a:off x="2467311" y="480912"/>
          <a:ext cx="4029590" cy="4029590"/>
        </a:xfrm>
        <a:prstGeom prst="pie">
          <a:avLst>
            <a:gd name="adj1" fmla="val 3240000"/>
            <a:gd name="adj2" fmla="val 7560000"/>
          </a:avLst>
        </a:prstGeom>
        <a:gradFill rotWithShape="0">
          <a:gsLst>
            <a:gs pos="0">
              <a:schemeClr val="accent1">
                <a:shade val="80000"/>
                <a:hueOff val="272799"/>
                <a:satOff val="-28446"/>
                <a:lumOff val="19110"/>
                <a:alphaOff val="0"/>
                <a:satMod val="103000"/>
                <a:lumMod val="102000"/>
                <a:tint val="94000"/>
              </a:schemeClr>
            </a:gs>
            <a:gs pos="50000">
              <a:schemeClr val="accent1">
                <a:shade val="80000"/>
                <a:hueOff val="272799"/>
                <a:satOff val="-28446"/>
                <a:lumOff val="19110"/>
                <a:alphaOff val="0"/>
                <a:satMod val="110000"/>
                <a:lumMod val="100000"/>
                <a:shade val="100000"/>
              </a:schemeClr>
            </a:gs>
            <a:gs pos="100000">
              <a:schemeClr val="accent1">
                <a:shade val="80000"/>
                <a:hueOff val="272799"/>
                <a:satOff val="-28446"/>
                <a:lumOff val="191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R" sz="1600" kern="1200" dirty="0">
              <a:latin typeface="Arial" panose="020B0604020202020204" pitchFamily="34" charset="0"/>
              <a:cs typeface="Arial" panose="020B0604020202020204" pitchFamily="34" charset="0"/>
            </a:rPr>
            <a:t>Depreciables (Excepciones)</a:t>
          </a:r>
        </a:p>
      </dsp:txBody>
      <dsp:txXfrm>
        <a:off x="3762536" y="3503105"/>
        <a:ext cx="1439139" cy="863483"/>
      </dsp:txXfrm>
    </dsp:sp>
    <dsp:sp modelId="{654FF44B-11B8-4AA2-B5B5-98313D49C43F}">
      <dsp:nvSpPr>
        <dsp:cNvPr id="0" name=""/>
        <dsp:cNvSpPr/>
      </dsp:nvSpPr>
      <dsp:spPr>
        <a:xfrm>
          <a:off x="2467311" y="480912"/>
          <a:ext cx="4029590" cy="4029590"/>
        </a:xfrm>
        <a:prstGeom prst="pie">
          <a:avLst>
            <a:gd name="adj1" fmla="val 7560000"/>
            <a:gd name="adj2" fmla="val 11880000"/>
          </a:avLst>
        </a:prstGeom>
        <a:gradFill rotWithShape="0">
          <a:gsLst>
            <a:gs pos="0">
              <a:schemeClr val="accent1">
                <a:shade val="80000"/>
                <a:hueOff val="409199"/>
                <a:satOff val="-42669"/>
                <a:lumOff val="28666"/>
                <a:alphaOff val="0"/>
                <a:satMod val="103000"/>
                <a:lumMod val="102000"/>
                <a:tint val="94000"/>
              </a:schemeClr>
            </a:gs>
            <a:gs pos="50000">
              <a:schemeClr val="accent1">
                <a:shade val="80000"/>
                <a:hueOff val="409199"/>
                <a:satOff val="-42669"/>
                <a:lumOff val="28666"/>
                <a:alphaOff val="0"/>
                <a:satMod val="110000"/>
                <a:lumMod val="100000"/>
                <a:shade val="100000"/>
              </a:schemeClr>
            </a:gs>
            <a:gs pos="100000">
              <a:schemeClr val="accent1">
                <a:shade val="80000"/>
                <a:hueOff val="409199"/>
                <a:satOff val="-42669"/>
                <a:lumOff val="2866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R" sz="1600" kern="1200" dirty="0">
              <a:latin typeface="Arial" panose="020B0604020202020204" pitchFamily="34" charset="0"/>
              <a:cs typeface="Arial" panose="020B0604020202020204" pitchFamily="34" charset="0"/>
            </a:rPr>
            <a:t>Costo alto</a:t>
          </a:r>
        </a:p>
      </dsp:txBody>
      <dsp:txXfrm>
        <a:off x="2659196" y="2303822"/>
        <a:ext cx="1199283" cy="1012194"/>
      </dsp:txXfrm>
    </dsp:sp>
    <dsp:sp modelId="{58CA0B56-1AE7-40D3-B195-BB595D038A4F}">
      <dsp:nvSpPr>
        <dsp:cNvPr id="0" name=""/>
        <dsp:cNvSpPr/>
      </dsp:nvSpPr>
      <dsp:spPr>
        <a:xfrm>
          <a:off x="2467311" y="480912"/>
          <a:ext cx="4029590" cy="4029590"/>
        </a:xfrm>
        <a:prstGeom prst="pie">
          <a:avLst>
            <a:gd name="adj1" fmla="val 11880000"/>
            <a:gd name="adj2" fmla="val 16200000"/>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CR" sz="1600" kern="1200" dirty="0">
              <a:latin typeface="Arial" panose="020B0604020202020204" pitchFamily="34" charset="0"/>
              <a:cs typeface="Arial" panose="020B0604020202020204" pitchFamily="34" charset="0"/>
            </a:rPr>
            <a:t>Permanentes</a:t>
          </a:r>
        </a:p>
      </dsp:txBody>
      <dsp:txXfrm>
        <a:off x="3054959" y="1094945"/>
        <a:ext cx="1367182" cy="93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EC6BD-9DAC-4307-A2C4-4B66667734A8}">
      <dsp:nvSpPr>
        <dsp:cNvPr id="0" name=""/>
        <dsp:cNvSpPr/>
      </dsp:nvSpPr>
      <dsp:spPr>
        <a:xfrm>
          <a:off x="2549166" y="1555"/>
          <a:ext cx="3823749" cy="842180"/>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CR" sz="1600" kern="1200" dirty="0">
              <a:latin typeface="Lato" panose="020F0502020204030203" pitchFamily="34" charset="0"/>
              <a:ea typeface="Lato" panose="020F0502020204030203" pitchFamily="34" charset="0"/>
              <a:cs typeface="Lato" panose="020F0502020204030203" pitchFamily="34" charset="0"/>
            </a:rPr>
            <a:t>Nombre del bien.</a:t>
          </a:r>
        </a:p>
      </dsp:txBody>
      <dsp:txXfrm>
        <a:off x="2549166" y="106828"/>
        <a:ext cx="3507932" cy="631635"/>
      </dsp:txXfrm>
    </dsp:sp>
    <dsp:sp modelId="{4997B9C8-00D1-4CD5-B232-6E54BCEEF588}">
      <dsp:nvSpPr>
        <dsp:cNvPr id="0" name=""/>
        <dsp:cNvSpPr/>
      </dsp:nvSpPr>
      <dsp:spPr>
        <a:xfrm>
          <a:off x="0" y="1555"/>
          <a:ext cx="2549166" cy="842180"/>
        </a:xfrm>
        <a:prstGeom prst="round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Lato" panose="020F0502020204030203" pitchFamily="34" charset="0"/>
              <a:ea typeface="Lato" panose="020F0502020204030203" pitchFamily="34" charset="0"/>
              <a:cs typeface="Lato" panose="020F0502020204030203" pitchFamily="34" charset="0"/>
            </a:rPr>
            <a:t>Descripción/ Detalle</a:t>
          </a:r>
        </a:p>
      </dsp:txBody>
      <dsp:txXfrm>
        <a:off x="41112" y="42667"/>
        <a:ext cx="2466942" cy="759956"/>
      </dsp:txXfrm>
    </dsp:sp>
    <dsp:sp modelId="{DEA1C067-2943-4B24-8809-D029705BFB7A}">
      <dsp:nvSpPr>
        <dsp:cNvPr id="0" name=""/>
        <dsp:cNvSpPr/>
      </dsp:nvSpPr>
      <dsp:spPr>
        <a:xfrm>
          <a:off x="2549166" y="927953"/>
          <a:ext cx="3823749" cy="842180"/>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CR" sz="1600" kern="1200" dirty="0">
              <a:latin typeface="Lato" panose="020F0502020204030203" pitchFamily="34" charset="0"/>
              <a:ea typeface="Lato" panose="020F0502020204030203" pitchFamily="34" charset="0"/>
              <a:cs typeface="Lato" panose="020F0502020204030203" pitchFamily="34" charset="0"/>
            </a:rPr>
            <a:t>Fabricante.</a:t>
          </a:r>
        </a:p>
      </dsp:txBody>
      <dsp:txXfrm>
        <a:off x="2549166" y="1033226"/>
        <a:ext cx="3507932" cy="631635"/>
      </dsp:txXfrm>
    </dsp:sp>
    <dsp:sp modelId="{EE31F575-21AC-4057-826E-FAFCEBEDC0BA}">
      <dsp:nvSpPr>
        <dsp:cNvPr id="0" name=""/>
        <dsp:cNvSpPr/>
      </dsp:nvSpPr>
      <dsp:spPr>
        <a:xfrm>
          <a:off x="0" y="927953"/>
          <a:ext cx="2549166" cy="842180"/>
        </a:xfrm>
        <a:prstGeom prst="roundRect">
          <a:avLst/>
        </a:prstGeom>
        <a:solidFill>
          <a:schemeClr val="accent1">
            <a:shade val="80000"/>
            <a:hueOff val="136400"/>
            <a:satOff val="-14223"/>
            <a:lumOff val="95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Lato" panose="020F0502020204030203" pitchFamily="34" charset="0"/>
              <a:ea typeface="Lato" panose="020F0502020204030203" pitchFamily="34" charset="0"/>
              <a:cs typeface="Lato" panose="020F0502020204030203" pitchFamily="34" charset="0"/>
            </a:rPr>
            <a:t>Marca</a:t>
          </a:r>
        </a:p>
      </dsp:txBody>
      <dsp:txXfrm>
        <a:off x="41112" y="969065"/>
        <a:ext cx="2466942" cy="759956"/>
      </dsp:txXfrm>
    </dsp:sp>
    <dsp:sp modelId="{D3B78C2E-5152-4E56-8A71-C58A741881D0}">
      <dsp:nvSpPr>
        <dsp:cNvPr id="0" name=""/>
        <dsp:cNvSpPr/>
      </dsp:nvSpPr>
      <dsp:spPr>
        <a:xfrm>
          <a:off x="2549166" y="1854352"/>
          <a:ext cx="3823749" cy="842180"/>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CR" sz="1400" kern="1200" dirty="0">
              <a:latin typeface="Lato" panose="020F0502020204030203" pitchFamily="34" charset="0"/>
              <a:ea typeface="Lato" panose="020F0502020204030203" pitchFamily="34" charset="0"/>
              <a:cs typeface="Lato" panose="020F0502020204030203" pitchFamily="34" charset="0"/>
            </a:rPr>
            <a:t>Identificación colocada a una serie de bienes iguales. Se visualiza: MOD, model, modelo, entre otros.</a:t>
          </a:r>
        </a:p>
      </dsp:txBody>
      <dsp:txXfrm>
        <a:off x="2549166" y="1959625"/>
        <a:ext cx="3507932" cy="631635"/>
      </dsp:txXfrm>
    </dsp:sp>
    <dsp:sp modelId="{CD3FBD8B-B66C-4D6B-9A77-0C32BD5A4B57}">
      <dsp:nvSpPr>
        <dsp:cNvPr id="0" name=""/>
        <dsp:cNvSpPr/>
      </dsp:nvSpPr>
      <dsp:spPr>
        <a:xfrm>
          <a:off x="0" y="1854352"/>
          <a:ext cx="2549166" cy="842180"/>
        </a:xfrm>
        <a:prstGeom prst="roundRect">
          <a:avLst/>
        </a:prstGeom>
        <a:solidFill>
          <a:schemeClr val="accent1">
            <a:shade val="80000"/>
            <a:hueOff val="272799"/>
            <a:satOff val="-28446"/>
            <a:lumOff val="1911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Lato" panose="020F0502020204030203" pitchFamily="34" charset="0"/>
              <a:ea typeface="Lato" panose="020F0502020204030203" pitchFamily="34" charset="0"/>
              <a:cs typeface="Lato" panose="020F0502020204030203" pitchFamily="34" charset="0"/>
            </a:rPr>
            <a:t>Modelo</a:t>
          </a:r>
        </a:p>
      </dsp:txBody>
      <dsp:txXfrm>
        <a:off x="41112" y="1895464"/>
        <a:ext cx="2466942" cy="759956"/>
      </dsp:txXfrm>
    </dsp:sp>
    <dsp:sp modelId="{588A565C-7040-421C-B48C-DDDD702DA93F}">
      <dsp:nvSpPr>
        <dsp:cNvPr id="0" name=""/>
        <dsp:cNvSpPr/>
      </dsp:nvSpPr>
      <dsp:spPr>
        <a:xfrm>
          <a:off x="2549166" y="2780750"/>
          <a:ext cx="3823749" cy="842180"/>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CR" sz="1400" kern="1200" dirty="0">
              <a:latin typeface="Lato" panose="020F0502020204030203" pitchFamily="34" charset="0"/>
              <a:ea typeface="Lato" panose="020F0502020204030203" pitchFamily="34" charset="0"/>
              <a:cs typeface="Lato" panose="020F0502020204030203" pitchFamily="34" charset="0"/>
            </a:rPr>
            <a:t>Identificación única colocada por el fabricante. Se visualiza: Serial, S/N, entre otros.</a:t>
          </a:r>
        </a:p>
      </dsp:txBody>
      <dsp:txXfrm>
        <a:off x="2549166" y="2886023"/>
        <a:ext cx="3507932" cy="631635"/>
      </dsp:txXfrm>
    </dsp:sp>
    <dsp:sp modelId="{CE2891BC-B6B4-4B86-A1FB-6022BC55769C}">
      <dsp:nvSpPr>
        <dsp:cNvPr id="0" name=""/>
        <dsp:cNvSpPr/>
      </dsp:nvSpPr>
      <dsp:spPr>
        <a:xfrm>
          <a:off x="0" y="2780750"/>
          <a:ext cx="2549166" cy="842180"/>
        </a:xfrm>
        <a:prstGeom prst="roundRect">
          <a:avLst/>
        </a:prstGeom>
        <a:solidFill>
          <a:schemeClr val="accent1">
            <a:shade val="80000"/>
            <a:hueOff val="409199"/>
            <a:satOff val="-42669"/>
            <a:lumOff val="286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Lato" panose="020F0502020204030203" pitchFamily="34" charset="0"/>
              <a:ea typeface="Lato" panose="020F0502020204030203" pitchFamily="34" charset="0"/>
              <a:cs typeface="Lato" panose="020F0502020204030203" pitchFamily="34" charset="0"/>
            </a:rPr>
            <a:t>Serie</a:t>
          </a:r>
        </a:p>
      </dsp:txBody>
      <dsp:txXfrm>
        <a:off x="41112" y="2821862"/>
        <a:ext cx="2466942" cy="759956"/>
      </dsp:txXfrm>
    </dsp:sp>
    <dsp:sp modelId="{38722B11-18AA-4C9E-BACA-A497F21B4693}">
      <dsp:nvSpPr>
        <dsp:cNvPr id="0" name=""/>
        <dsp:cNvSpPr/>
      </dsp:nvSpPr>
      <dsp:spPr>
        <a:xfrm>
          <a:off x="2549166" y="3707149"/>
          <a:ext cx="3823749" cy="842180"/>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CR" sz="1600" kern="1200" dirty="0">
              <a:latin typeface="Lato" panose="020F0502020204030203" pitchFamily="34" charset="0"/>
              <a:ea typeface="Lato" panose="020F0502020204030203" pitchFamily="34" charset="0"/>
              <a:cs typeface="Lato" panose="020F0502020204030203" pitchFamily="34" charset="0"/>
            </a:rPr>
            <a:t>Excelente, bueno, regular, malo.</a:t>
          </a:r>
        </a:p>
      </dsp:txBody>
      <dsp:txXfrm>
        <a:off x="2549166" y="3812422"/>
        <a:ext cx="3507932" cy="631635"/>
      </dsp:txXfrm>
    </dsp:sp>
    <dsp:sp modelId="{80B49A8C-0DB9-45AE-B45D-3BED4FF3DD74}">
      <dsp:nvSpPr>
        <dsp:cNvPr id="0" name=""/>
        <dsp:cNvSpPr/>
      </dsp:nvSpPr>
      <dsp:spPr>
        <a:xfrm>
          <a:off x="0" y="3707149"/>
          <a:ext cx="2549166" cy="842180"/>
        </a:xfrm>
        <a:prstGeom prst="roundRect">
          <a:avLst/>
        </a:prstGeom>
        <a:solidFill>
          <a:schemeClr val="accent1">
            <a:shade val="80000"/>
            <a:hueOff val="545598"/>
            <a:satOff val="-56892"/>
            <a:lumOff val="3822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CR" sz="2400" kern="1200" dirty="0">
              <a:latin typeface="Lato" panose="020F0502020204030203" pitchFamily="34" charset="0"/>
              <a:ea typeface="Lato" panose="020F0502020204030203" pitchFamily="34" charset="0"/>
              <a:cs typeface="Lato" panose="020F0502020204030203" pitchFamily="34" charset="0"/>
            </a:rPr>
            <a:t>Estado</a:t>
          </a:r>
        </a:p>
      </dsp:txBody>
      <dsp:txXfrm>
        <a:off x="41112" y="3748261"/>
        <a:ext cx="2466942" cy="759956"/>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98ECAB8-9FD9-419D-A3E2-6E28E22C8D36}" type="datetimeFigureOut">
              <a:rPr lang="es-ES" smtClean="0"/>
              <a:pPr/>
              <a:t>26/08/2024</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3999A4-36DF-4CEF-91E3-519653B95EB2}" type="slidenum">
              <a:rPr lang="es-ES" smtClean="0"/>
              <a:pPr/>
              <a:t>‹Nº›</a:t>
            </a:fld>
            <a:endParaRPr lang="es-ES"/>
          </a:p>
        </p:txBody>
      </p:sp>
    </p:spTree>
    <p:extLst>
      <p:ext uri="{BB962C8B-B14F-4D97-AF65-F5344CB8AC3E}">
        <p14:creationId xmlns:p14="http://schemas.microsoft.com/office/powerpoint/2010/main" val="246538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01A7393-EE8C-45CB-8A19-086D8D036121}" type="slidenum">
              <a:rPr lang="es-ES" smtClean="0"/>
              <a:pPr/>
              <a:t>1</a:t>
            </a:fld>
            <a:endParaRPr lang="es-ES" dirty="0"/>
          </a:p>
        </p:txBody>
      </p:sp>
    </p:spTree>
    <p:extLst>
      <p:ext uri="{BB962C8B-B14F-4D97-AF65-F5344CB8AC3E}">
        <p14:creationId xmlns:p14="http://schemas.microsoft.com/office/powerpoint/2010/main" val="160663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20</a:t>
            </a:fld>
            <a:endParaRPr lang="es-ES" dirty="0"/>
          </a:p>
        </p:txBody>
      </p:sp>
    </p:spTree>
    <p:extLst>
      <p:ext uri="{BB962C8B-B14F-4D97-AF65-F5344CB8AC3E}">
        <p14:creationId xmlns:p14="http://schemas.microsoft.com/office/powerpoint/2010/main" val="1768968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23</a:t>
            </a:fld>
            <a:endParaRPr lang="es-ES" dirty="0"/>
          </a:p>
        </p:txBody>
      </p:sp>
    </p:spTree>
    <p:extLst>
      <p:ext uri="{BB962C8B-B14F-4D97-AF65-F5344CB8AC3E}">
        <p14:creationId xmlns:p14="http://schemas.microsoft.com/office/powerpoint/2010/main" val="2941928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29</a:t>
            </a:fld>
            <a:endParaRPr lang="es-ES" dirty="0"/>
          </a:p>
        </p:txBody>
      </p:sp>
    </p:spTree>
    <p:extLst>
      <p:ext uri="{BB962C8B-B14F-4D97-AF65-F5344CB8AC3E}">
        <p14:creationId xmlns:p14="http://schemas.microsoft.com/office/powerpoint/2010/main" val="3484042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32</a:t>
            </a:fld>
            <a:endParaRPr lang="es-ES"/>
          </a:p>
        </p:txBody>
      </p:sp>
    </p:spTree>
    <p:extLst>
      <p:ext uri="{BB962C8B-B14F-4D97-AF65-F5344CB8AC3E}">
        <p14:creationId xmlns:p14="http://schemas.microsoft.com/office/powerpoint/2010/main" val="1826373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40</a:t>
            </a:fld>
            <a:endParaRPr lang="es-ES"/>
          </a:p>
        </p:txBody>
      </p:sp>
    </p:spTree>
    <p:extLst>
      <p:ext uri="{BB962C8B-B14F-4D97-AF65-F5344CB8AC3E}">
        <p14:creationId xmlns:p14="http://schemas.microsoft.com/office/powerpoint/2010/main" val="635594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42</a:t>
            </a:fld>
            <a:endParaRPr lang="es-ES"/>
          </a:p>
        </p:txBody>
      </p:sp>
    </p:spTree>
    <p:extLst>
      <p:ext uri="{BB962C8B-B14F-4D97-AF65-F5344CB8AC3E}">
        <p14:creationId xmlns:p14="http://schemas.microsoft.com/office/powerpoint/2010/main" val="2321628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44</a:t>
            </a:fld>
            <a:endParaRPr lang="es-ES"/>
          </a:p>
        </p:txBody>
      </p:sp>
    </p:spTree>
    <p:extLst>
      <p:ext uri="{BB962C8B-B14F-4D97-AF65-F5344CB8AC3E}">
        <p14:creationId xmlns:p14="http://schemas.microsoft.com/office/powerpoint/2010/main" val="231422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45</a:t>
            </a:fld>
            <a:endParaRPr lang="es-ES"/>
          </a:p>
        </p:txBody>
      </p:sp>
    </p:spTree>
    <p:extLst>
      <p:ext uri="{BB962C8B-B14F-4D97-AF65-F5344CB8AC3E}">
        <p14:creationId xmlns:p14="http://schemas.microsoft.com/office/powerpoint/2010/main" val="1971726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46</a:t>
            </a:fld>
            <a:endParaRPr lang="es-ES"/>
          </a:p>
        </p:txBody>
      </p:sp>
    </p:spTree>
    <p:extLst>
      <p:ext uri="{BB962C8B-B14F-4D97-AF65-F5344CB8AC3E}">
        <p14:creationId xmlns:p14="http://schemas.microsoft.com/office/powerpoint/2010/main" val="13806451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47</a:t>
            </a:fld>
            <a:endParaRPr lang="es-ES"/>
          </a:p>
        </p:txBody>
      </p:sp>
    </p:spTree>
    <p:extLst>
      <p:ext uri="{BB962C8B-B14F-4D97-AF65-F5344CB8AC3E}">
        <p14:creationId xmlns:p14="http://schemas.microsoft.com/office/powerpoint/2010/main" val="105649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01A7393-EE8C-45CB-8A19-086D8D036121}" type="slidenum">
              <a:rPr lang="es-ES" smtClean="0"/>
              <a:pPr/>
              <a:t>2</a:t>
            </a:fld>
            <a:endParaRPr lang="es-ES" dirty="0"/>
          </a:p>
        </p:txBody>
      </p:sp>
    </p:spTree>
    <p:extLst>
      <p:ext uri="{BB962C8B-B14F-4D97-AF65-F5344CB8AC3E}">
        <p14:creationId xmlns:p14="http://schemas.microsoft.com/office/powerpoint/2010/main" val="3444961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01A7393-EE8C-45CB-8A19-086D8D036121}" type="slidenum">
              <a:rPr lang="es-ES" smtClean="0"/>
              <a:pPr/>
              <a:t>48</a:t>
            </a:fld>
            <a:endParaRPr lang="es-ES" dirty="0"/>
          </a:p>
        </p:txBody>
      </p:sp>
    </p:spTree>
    <p:extLst>
      <p:ext uri="{BB962C8B-B14F-4D97-AF65-F5344CB8AC3E}">
        <p14:creationId xmlns:p14="http://schemas.microsoft.com/office/powerpoint/2010/main" val="1522551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401A7393-EE8C-45CB-8A19-086D8D036121}" type="slidenum">
              <a:rPr lang="es-ES" smtClean="0"/>
              <a:pPr/>
              <a:t>3</a:t>
            </a:fld>
            <a:endParaRPr lang="es-ES" dirty="0"/>
          </a:p>
        </p:txBody>
      </p:sp>
    </p:spTree>
    <p:extLst>
      <p:ext uri="{BB962C8B-B14F-4D97-AF65-F5344CB8AC3E}">
        <p14:creationId xmlns:p14="http://schemas.microsoft.com/office/powerpoint/2010/main" val="3449884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4</a:t>
            </a:fld>
            <a:endParaRPr lang="es-ES" dirty="0"/>
          </a:p>
        </p:txBody>
      </p:sp>
    </p:spTree>
    <p:extLst>
      <p:ext uri="{BB962C8B-B14F-4D97-AF65-F5344CB8AC3E}">
        <p14:creationId xmlns:p14="http://schemas.microsoft.com/office/powerpoint/2010/main" val="217768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6</a:t>
            </a:fld>
            <a:endParaRPr lang="es-ES" dirty="0"/>
          </a:p>
        </p:txBody>
      </p:sp>
    </p:spTree>
    <p:extLst>
      <p:ext uri="{BB962C8B-B14F-4D97-AF65-F5344CB8AC3E}">
        <p14:creationId xmlns:p14="http://schemas.microsoft.com/office/powerpoint/2010/main" val="1803505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12</a:t>
            </a:fld>
            <a:endParaRPr lang="es-ES" dirty="0"/>
          </a:p>
        </p:txBody>
      </p:sp>
    </p:spTree>
    <p:extLst>
      <p:ext uri="{BB962C8B-B14F-4D97-AF65-F5344CB8AC3E}">
        <p14:creationId xmlns:p14="http://schemas.microsoft.com/office/powerpoint/2010/main" val="176001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15</a:t>
            </a:fld>
            <a:endParaRPr lang="es-ES" dirty="0"/>
          </a:p>
        </p:txBody>
      </p:sp>
    </p:spTree>
    <p:extLst>
      <p:ext uri="{BB962C8B-B14F-4D97-AF65-F5344CB8AC3E}">
        <p14:creationId xmlns:p14="http://schemas.microsoft.com/office/powerpoint/2010/main" val="2713351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18</a:t>
            </a:fld>
            <a:endParaRPr lang="es-ES" dirty="0"/>
          </a:p>
        </p:txBody>
      </p:sp>
    </p:spTree>
    <p:extLst>
      <p:ext uri="{BB962C8B-B14F-4D97-AF65-F5344CB8AC3E}">
        <p14:creationId xmlns:p14="http://schemas.microsoft.com/office/powerpoint/2010/main" val="316013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F23999A4-36DF-4CEF-91E3-519653B95EB2}" type="slidenum">
              <a:rPr lang="es-ES" smtClean="0"/>
              <a:pPr/>
              <a:t>19</a:t>
            </a:fld>
            <a:endParaRPr lang="es-ES" dirty="0"/>
          </a:p>
        </p:txBody>
      </p:sp>
    </p:spTree>
    <p:extLst>
      <p:ext uri="{BB962C8B-B14F-4D97-AF65-F5344CB8AC3E}">
        <p14:creationId xmlns:p14="http://schemas.microsoft.com/office/powerpoint/2010/main" val="78176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14944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397487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271987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1768785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1514026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404536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239528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401542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50274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52901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DD36FEA-CFFE-4D3E-A994-133C18B5970B}" type="datetimeFigureOut">
              <a:rPr lang="es-ES" smtClean="0"/>
              <a:pPr/>
              <a:t>26/08/2024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18B4DFF-41F3-41F3-802B-DA103D17455B}" type="slidenum">
              <a:rPr lang="es-ES" smtClean="0"/>
              <a:pPr/>
              <a:t>‹Nº›</a:t>
            </a:fld>
            <a:endParaRPr lang="es-ES"/>
          </a:p>
        </p:txBody>
      </p:sp>
    </p:spTree>
    <p:extLst>
      <p:ext uri="{BB962C8B-B14F-4D97-AF65-F5344CB8AC3E}">
        <p14:creationId xmlns:p14="http://schemas.microsoft.com/office/powerpoint/2010/main" val="330694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D36FEA-CFFE-4D3E-A994-133C18B5970B}" type="datetimeFigureOut">
              <a:rPr lang="es-ES" smtClean="0"/>
              <a:pPr/>
              <a:t>26/08/2024</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8B4DFF-41F3-41F3-802B-DA103D17455B}" type="slidenum">
              <a:rPr lang="es-ES" smtClean="0"/>
              <a:pPr/>
              <a:t>‹Nº›</a:t>
            </a:fld>
            <a:endParaRPr lang="es-ES"/>
          </a:p>
        </p:txBody>
      </p:sp>
    </p:spTree>
    <p:extLst>
      <p:ext uri="{BB962C8B-B14F-4D97-AF65-F5344CB8AC3E}">
        <p14:creationId xmlns:p14="http://schemas.microsoft.com/office/powerpoint/2010/main" val="407573296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0" Type="http://schemas.openxmlformats.org/officeDocument/2006/relationships/slide" Target="slide3.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17.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QuickStyle" Target="../diagrams/quickStyle2.xml"/><Relationship Id="rId11" Type="http://schemas.openxmlformats.org/officeDocument/2006/relationships/image" Target="../media/image6.png"/><Relationship Id="rId5" Type="http://schemas.openxmlformats.org/officeDocument/2006/relationships/diagramLayout" Target="../diagrams/layout2.xml"/><Relationship Id="rId10" Type="http://schemas.openxmlformats.org/officeDocument/2006/relationships/slide" Target="slide3.xml"/><Relationship Id="rId4" Type="http://schemas.openxmlformats.org/officeDocument/2006/relationships/diagramData" Target="../diagrams/data2.xml"/><Relationship Id="rId9"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1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2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png"/><Relationship Id="rId7" Type="http://schemas.openxmlformats.org/officeDocument/2006/relationships/slide" Target="slide12.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24.pn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1.xml"/><Relationship Id="rId3" Type="http://schemas.openxmlformats.org/officeDocument/2006/relationships/image" Target="../media/image1.png"/><Relationship Id="rId7" Type="http://schemas.openxmlformats.org/officeDocument/2006/relationships/slide" Target="slide4.xml"/><Relationship Id="rId12" Type="http://schemas.openxmlformats.org/officeDocument/2006/relationships/slide" Target="slide2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administraciondebienes@mep.go.cr" TargetMode="External"/><Relationship Id="rId11" Type="http://schemas.openxmlformats.org/officeDocument/2006/relationships/slide" Target="slide42.xml"/><Relationship Id="rId5" Type="http://schemas.openxmlformats.org/officeDocument/2006/relationships/image" Target="../media/image3.jpeg"/><Relationship Id="rId15" Type="http://schemas.openxmlformats.org/officeDocument/2006/relationships/slide" Target="slide46.xml"/><Relationship Id="rId10" Type="http://schemas.openxmlformats.org/officeDocument/2006/relationships/slide" Target="slide20.xml"/><Relationship Id="rId4" Type="http://schemas.openxmlformats.org/officeDocument/2006/relationships/image" Target="../media/image2.jpeg"/><Relationship Id="rId9" Type="http://schemas.openxmlformats.org/officeDocument/2006/relationships/slide" Target="slide12.xml"/><Relationship Id="rId14" Type="http://schemas.openxmlformats.org/officeDocument/2006/relationships/slide" Target="slide4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administraciondebienes@mep.go.cr" TargetMode="External"/><Relationship Id="rId7"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hyperlink" Target="https://www.mep.go.cr/transparencia-institucional/informes-institucionales" TargetMode="Externa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33.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hyperlink" Target="mailto:administraciondebienes@mep.go.cr" TargetMode="Externa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3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hyperlink" Target="mailto:administraciondebienes@mep.go.cr" TargetMode="Externa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hyperlink" Target="http://www.pgrweb.go.cr/scij/Busqueda/Normativa/Normas/nrm_texto_completo.aspx?param1=NRTC&amp;nValor1=1&amp;nValor2=85794&amp;nValor3=111065&amp;strTipM=TC"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hyperlink" Target="mailto:donaciones@mep.go.cr" TargetMode="Externa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slide" Target="slide3.xml"/><Relationship Id="rId5" Type="http://schemas.openxmlformats.org/officeDocument/2006/relationships/image" Target="../media/image5.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lorenzo.hidalgo.ramirez@mep.go.cr" TargetMode="External"/><Relationship Id="rId7"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mailto:Walter.gonzalez.parra@mep.go.cr" TargetMode="External"/><Relationship Id="rId4" Type="http://schemas.openxmlformats.org/officeDocument/2006/relationships/hyperlink" Target="mailto:centro.almacenamiento@mep.go.cr" TargetMode="External"/><Relationship Id="rId9" Type="http://schemas.openxmlformats.org/officeDocument/2006/relationships/hyperlink" Target="mailto:administraciondebienes@mep.go.c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21A846E-3C69-C57C-BB7F-C18692EBF208}"/>
              </a:ext>
            </a:extLst>
          </p:cNvPr>
          <p:cNvPicPr>
            <a:picLocks noChangeAspect="1"/>
          </p:cNvPicPr>
          <p:nvPr/>
        </p:nvPicPr>
        <p:blipFill rotWithShape="1">
          <a:blip r:embed="rId3"/>
          <a:srcRect l="5566"/>
          <a:stretch/>
        </p:blipFill>
        <p:spPr>
          <a:xfrm>
            <a:off x="179512" y="93410"/>
            <a:ext cx="4267532" cy="762066"/>
          </a:xfrm>
          <a:prstGeom prst="rect">
            <a:avLst/>
          </a:prstGeom>
        </p:spPr>
      </p:pic>
      <p:sp>
        <p:nvSpPr>
          <p:cNvPr id="11" name="Rectángulo 10">
            <a:extLst>
              <a:ext uri="{FF2B5EF4-FFF2-40B4-BE49-F238E27FC236}">
                <a16:creationId xmlns:a16="http://schemas.microsoft.com/office/drawing/2014/main" id="{68FC8977-5070-5CC0-48D9-B147A7C98500}"/>
              </a:ext>
            </a:extLst>
          </p:cNvPr>
          <p:cNvSpPr/>
          <p:nvPr/>
        </p:nvSpPr>
        <p:spPr>
          <a:xfrm>
            <a:off x="4454176" y="147375"/>
            <a:ext cx="3824312" cy="723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R" sz="1000" b="1"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Viceministerio de Planificación Institucional y Coordinación Regional</a:t>
            </a:r>
            <a:endParaRPr lang="es-CR" sz="1000" dirty="0">
              <a:effectLst/>
              <a:ea typeface="Calibri" panose="020F0502020204030204" pitchFamily="34" charset="0"/>
              <a:cs typeface="Times New Roman" panose="02020603050405020304" pitchFamily="18" charset="0"/>
            </a:endParaRPr>
          </a:p>
          <a:p>
            <a:r>
              <a:rPr lang="es-CR" sz="1000"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Dirección de Proveeduría Institucional</a:t>
            </a:r>
            <a:endParaRPr lang="es-CR" sz="1000" dirty="0">
              <a:effectLst/>
              <a:ea typeface="Calibri" panose="020F0502020204030204" pitchFamily="34" charset="0"/>
              <a:cs typeface="Times New Roman" panose="02020603050405020304" pitchFamily="18" charset="0"/>
            </a:endParaRPr>
          </a:p>
          <a:p>
            <a:r>
              <a:rPr lang="es-CR" sz="1000"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Departamento de Administración de Bienes</a:t>
            </a:r>
            <a:endParaRPr lang="es-CR" sz="1000" dirty="0">
              <a:effectLst/>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F897DC6E-DE63-A6FB-D72C-BDCFE10E6F3B}"/>
              </a:ext>
            </a:extLst>
          </p:cNvPr>
          <p:cNvSpPr txBox="1"/>
          <p:nvPr/>
        </p:nvSpPr>
        <p:spPr>
          <a:xfrm>
            <a:off x="542952" y="2521059"/>
            <a:ext cx="8058096" cy="1815882"/>
          </a:xfrm>
          <a:prstGeom prst="rect">
            <a:avLst/>
          </a:prstGeom>
          <a:noFill/>
        </p:spPr>
        <p:txBody>
          <a:bodyPr wrap="square" rtlCol="0">
            <a:spAutoFit/>
          </a:bodyPr>
          <a:lstStyle/>
          <a:p>
            <a:pPr algn="ctr"/>
            <a:r>
              <a:rPr lang="es-ES" sz="2800" dirty="0">
                <a:latin typeface="HendersonSansW00-BasicBold" panose="02000505030000020004" pitchFamily="2" charset="0"/>
              </a:rPr>
              <a:t>ADMINISTRACIÓN DE BIENES </a:t>
            </a:r>
          </a:p>
          <a:p>
            <a:pPr algn="ctr"/>
            <a:r>
              <a:rPr lang="es-ES" sz="2800" dirty="0">
                <a:latin typeface="HendersonSansW00-BasicBold" panose="02000505030000020004" pitchFamily="2" charset="0"/>
              </a:rPr>
              <a:t>EN OFICINAS CENTRALES Y DIRECCIONES REGIONALES DE EDUCACIÓN</a:t>
            </a:r>
            <a:endParaRPr lang="es-CR" sz="2800" dirty="0">
              <a:latin typeface="HendersonSansW00-BasicBold" panose="02000505030000020004" pitchFamily="2" charset="0"/>
            </a:endParaRPr>
          </a:p>
        </p:txBody>
      </p:sp>
      <p:sp>
        <p:nvSpPr>
          <p:cNvPr id="2" name="Rectángulo 1">
            <a:extLst>
              <a:ext uri="{FF2B5EF4-FFF2-40B4-BE49-F238E27FC236}">
                <a16:creationId xmlns:a16="http://schemas.microsoft.com/office/drawing/2014/main" id="{5DA12B9C-CEC3-F24F-97E4-AFA6D47D1486}"/>
              </a:ext>
            </a:extLst>
          </p:cNvPr>
          <p:cNvSpPr/>
          <p:nvPr/>
        </p:nvSpPr>
        <p:spPr>
          <a:xfrm>
            <a:off x="3635896" y="4941168"/>
            <a:ext cx="2016224" cy="76206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a:t>Agosto </a:t>
            </a:r>
            <a:r>
              <a:rPr lang="es-ES" sz="1600" dirty="0"/>
              <a:t>2024</a:t>
            </a:r>
            <a:endParaRPr lang="es-C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0">
            <a:extLst>
              <a:ext uri="{FF2B5EF4-FFF2-40B4-BE49-F238E27FC236}">
                <a16:creationId xmlns:a16="http://schemas.microsoft.com/office/drawing/2014/main" id="{F7C87E61-71A4-0224-325E-494A6E37E791}"/>
              </a:ext>
            </a:extLst>
          </p:cNvPr>
          <p:cNvSpPr/>
          <p:nvPr/>
        </p:nvSpPr>
        <p:spPr>
          <a:xfrm rot="5400000">
            <a:off x="7352457" y="-846242"/>
            <a:ext cx="742160" cy="2840927"/>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CFAC65"/>
          </a:solidFill>
        </p:spPr>
        <p:txBody>
          <a:bodyPr/>
          <a:lstStyle/>
          <a:p>
            <a:endParaRPr lang="es-CR" sz="900" dirty="0"/>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sp>
        <p:nvSpPr>
          <p:cNvPr id="2" name="Título 1">
            <a:extLst>
              <a:ext uri="{FF2B5EF4-FFF2-40B4-BE49-F238E27FC236}">
                <a16:creationId xmlns:a16="http://schemas.microsoft.com/office/drawing/2014/main" id="{FEF3AA32-FE1D-4A0C-AB11-4D15DE4CC6F7}"/>
              </a:ext>
            </a:extLst>
          </p:cNvPr>
          <p:cNvSpPr>
            <a:spLocks noGrp="1"/>
          </p:cNvSpPr>
          <p:nvPr>
            <p:ph type="title"/>
          </p:nvPr>
        </p:nvSpPr>
        <p:spPr>
          <a:xfrm>
            <a:off x="766882" y="986445"/>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br>
              <a:rPr lang="es-CR" sz="2800" b="1" dirty="0">
                <a:latin typeface="Arial Black" panose="020B0A04020102020204" pitchFamily="34" charset="0"/>
                <a:cs typeface="Arial" panose="020B0604020202020204" pitchFamily="34" charset="0"/>
              </a:rPr>
            </a:br>
            <a:r>
              <a:rPr lang="es-CR" sz="2400" b="1" spc="375" dirty="0">
                <a:solidFill>
                  <a:srgbClr val="182951"/>
                </a:solidFill>
                <a:latin typeface="Poppins Ultra-Bold"/>
                <a:ea typeface="+mn-ea"/>
                <a:cs typeface="+mn-cs"/>
              </a:rPr>
              <a:t>Ley General de Control Interno </a:t>
            </a:r>
            <a:br>
              <a:rPr lang="es-CR" sz="2400" b="1" spc="375" dirty="0">
                <a:solidFill>
                  <a:srgbClr val="182951"/>
                </a:solidFill>
                <a:latin typeface="Poppins Ultra-Bold"/>
                <a:ea typeface="+mn-ea"/>
                <a:cs typeface="+mn-cs"/>
              </a:rPr>
            </a:br>
            <a:r>
              <a:rPr lang="es-CR" sz="2400" b="1" spc="375" dirty="0">
                <a:solidFill>
                  <a:srgbClr val="182951"/>
                </a:solidFill>
                <a:latin typeface="Poppins Ultra-Bold"/>
                <a:ea typeface="+mn-ea"/>
                <a:cs typeface="+mn-cs"/>
              </a:rPr>
              <a:t>(Ley No. 8292)</a:t>
            </a:r>
            <a:br>
              <a:rPr lang="es-ES" sz="2400" b="1" dirty="0">
                <a:latin typeface="Arial" panose="020B0604020202020204" pitchFamily="34" charset="0"/>
                <a:cs typeface="Arial" panose="020B0604020202020204" pitchFamily="34" charset="0"/>
              </a:rPr>
            </a:br>
            <a:endParaRPr lang="es-CR" sz="2400" dirty="0"/>
          </a:p>
        </p:txBody>
      </p:sp>
      <p:sp>
        <p:nvSpPr>
          <p:cNvPr id="10" name="Marcador de texto 9">
            <a:extLst>
              <a:ext uri="{FF2B5EF4-FFF2-40B4-BE49-F238E27FC236}">
                <a16:creationId xmlns:a16="http://schemas.microsoft.com/office/drawing/2014/main" id="{3059BA82-9195-4A53-9A67-F551DA42FACD}"/>
              </a:ext>
            </a:extLst>
          </p:cNvPr>
          <p:cNvSpPr>
            <a:spLocks noGrp="1"/>
          </p:cNvSpPr>
          <p:nvPr>
            <p:ph type="body" sz="half" idx="2"/>
          </p:nvPr>
        </p:nvSpPr>
        <p:spPr>
          <a:xfrm>
            <a:off x="775818" y="2170506"/>
            <a:ext cx="7905774" cy="352839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endParaRPr lang="es-CR" sz="2400" dirty="0">
              <a:solidFill>
                <a:srgbClr val="000000"/>
              </a:solidFill>
              <a:latin typeface="Arial" panose="020B0604020202020204" pitchFamily="34" charset="0"/>
              <a:cs typeface="Arial" panose="020B0604020202020204" pitchFamily="34" charset="0"/>
            </a:endParaRPr>
          </a:p>
          <a:p>
            <a:pPr algn="just"/>
            <a:r>
              <a:rPr lang="es-ES" sz="2400" dirty="0">
                <a:solidFill>
                  <a:srgbClr val="000000"/>
                </a:solidFill>
                <a:latin typeface="Lato" panose="020F0502020204030203" pitchFamily="34" charset="0"/>
                <a:ea typeface="Lato" panose="020F0502020204030203" pitchFamily="34" charset="0"/>
                <a:cs typeface="Lato" panose="020F0502020204030203" pitchFamily="34" charset="0"/>
              </a:rPr>
              <a:t>Artículo 39.</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s-CR" sz="2400" b="1" dirty="0">
                <a:solidFill>
                  <a:srgbClr val="000000"/>
                </a:solidFill>
                <a:latin typeface="Lato" panose="020F0502020204030203" pitchFamily="34" charset="0"/>
                <a:ea typeface="Lato" panose="020F0502020204030203" pitchFamily="34" charset="0"/>
                <a:cs typeface="Lato" panose="020F0502020204030203" pitchFamily="34" charset="0"/>
              </a:rPr>
              <a:t>Causales de responsabilidad administrativa</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a:t>
            </a:r>
          </a:p>
          <a:p>
            <a:pPr algn="just"/>
            <a:r>
              <a:rPr lang="es-ES" sz="2400" dirty="0">
                <a:solidFill>
                  <a:srgbClr val="000000"/>
                </a:solidFill>
                <a:latin typeface="Lato" panose="020F0502020204030203" pitchFamily="34" charset="0"/>
                <a:ea typeface="Lato" panose="020F0502020204030203" pitchFamily="34" charset="0"/>
                <a:cs typeface="Lato" panose="020F0502020204030203" pitchFamily="34" charset="0"/>
              </a:rPr>
              <a:t>El jerarca, los titulares subordinados y los demás funcionarios públicos incurrirán en responsabilidad administrativa, cuando debiliten con sus acciones el sistema de control interno u omitan las actuaciones necesarias para establecerlo, mantenerlo, perfeccionarlo y evaluarlo, según la normativa técnica aplicable.</a:t>
            </a:r>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46816AAC-D627-7E39-C9B3-3E1390DD1EC0}"/>
              </a:ext>
            </a:extLst>
          </p:cNvPr>
          <p:cNvSpPr/>
          <p:nvPr/>
        </p:nvSpPr>
        <p:spPr>
          <a:xfrm>
            <a:off x="6444208" y="291245"/>
            <a:ext cx="2840330"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2. Responsabilidades</a:t>
            </a:r>
          </a:p>
        </p:txBody>
      </p:sp>
      <p:sp>
        <p:nvSpPr>
          <p:cNvPr id="7" name="Freeform 6">
            <a:extLst>
              <a:ext uri="{FF2B5EF4-FFF2-40B4-BE49-F238E27FC236}">
                <a16:creationId xmlns:a16="http://schemas.microsoft.com/office/drawing/2014/main" id="{2344E285-A8C7-B1B7-A785-00C54033A7AB}"/>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pic>
        <p:nvPicPr>
          <p:cNvPr id="5" name="Imagen 4">
            <a:hlinkClick r:id="rId4" action="ppaction://hlinksldjump"/>
            <a:extLst>
              <a:ext uri="{FF2B5EF4-FFF2-40B4-BE49-F238E27FC236}">
                <a16:creationId xmlns:a16="http://schemas.microsoft.com/office/drawing/2014/main" id="{904EB925-C21E-F10F-2EF5-AAE9546F2DCF}"/>
              </a:ext>
            </a:extLst>
          </p:cNvPr>
          <p:cNvPicPr>
            <a:picLocks noChangeAspect="1"/>
          </p:cNvPicPr>
          <p:nvPr/>
        </p:nvPicPr>
        <p:blipFill>
          <a:blip r:embed="rId5"/>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715455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E5F111CE-988E-4C0E-5FE1-DF852AB51D66}"/>
              </a:ext>
            </a:extLst>
          </p:cNvPr>
          <p:cNvGrpSpPr/>
          <p:nvPr/>
        </p:nvGrpSpPr>
        <p:grpSpPr>
          <a:xfrm rot="5400000">
            <a:off x="7555795" y="-622947"/>
            <a:ext cx="723899" cy="2499795"/>
            <a:chOff x="0" y="0"/>
            <a:chExt cx="6323330" cy="6065520"/>
          </a:xfrm>
        </p:grpSpPr>
        <p:sp>
          <p:nvSpPr>
            <p:cNvPr id="8" name="Freeform 12">
              <a:extLst>
                <a:ext uri="{FF2B5EF4-FFF2-40B4-BE49-F238E27FC236}">
                  <a16:creationId xmlns:a16="http://schemas.microsoft.com/office/drawing/2014/main" id="{BD0927F6-6481-80B1-747C-68B83454C838}"/>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9" name="Bocadillo: rectángulo con esquinas redondeadas 8">
            <a:extLst>
              <a:ext uri="{FF2B5EF4-FFF2-40B4-BE49-F238E27FC236}">
                <a16:creationId xmlns:a16="http://schemas.microsoft.com/office/drawing/2014/main" id="{F75915C3-DB79-4BF0-8DBC-E77D61FC94D9}"/>
              </a:ext>
            </a:extLst>
          </p:cNvPr>
          <p:cNvSpPr/>
          <p:nvPr/>
        </p:nvSpPr>
        <p:spPr>
          <a:xfrm>
            <a:off x="5364088" y="1931224"/>
            <a:ext cx="3267528" cy="2377929"/>
          </a:xfrm>
          <a:prstGeom prst="wedgeRoundRectCallout">
            <a:avLst>
              <a:gd name="adj1" fmla="val -77317"/>
              <a:gd name="adj2" fmla="val -1029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CR" dirty="0"/>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0" y="118331"/>
            <a:ext cx="8689673" cy="1600200"/>
          </a:xfrm>
        </p:spPr>
        <p:txBody>
          <a:bodyPr>
            <a:noAutofit/>
          </a:bodyPr>
          <a:lstStyle/>
          <a:p>
            <a:r>
              <a:rPr lang="es-CR" sz="2400" b="1" spc="375" dirty="0">
                <a:solidFill>
                  <a:srgbClr val="182951"/>
                </a:solidFill>
                <a:latin typeface="Poppins Ultra-Bold"/>
                <a:ea typeface="+mn-ea"/>
                <a:cs typeface="+mn-cs"/>
              </a:rPr>
              <a:t>Inventario de bienes duraderos</a:t>
            </a:r>
          </a:p>
        </p:txBody>
      </p:sp>
      <p:graphicFrame>
        <p:nvGraphicFramePr>
          <p:cNvPr id="19" name="Marcador de contenido 5">
            <a:extLst>
              <a:ext uri="{FF2B5EF4-FFF2-40B4-BE49-F238E27FC236}">
                <a16:creationId xmlns:a16="http://schemas.microsoft.com/office/drawing/2014/main" id="{D0CF1C36-1F8B-4BF0-A16A-0126DA332CFD}"/>
              </a:ext>
            </a:extLst>
          </p:cNvPr>
          <p:cNvGraphicFramePr>
            <a:graphicFrameLocks noGrp="1"/>
          </p:cNvGraphicFramePr>
          <p:nvPr>
            <p:ph idx="1"/>
            <p:extLst>
              <p:ext uri="{D42A27DB-BD31-4B8C-83A1-F6EECF244321}">
                <p14:modId xmlns:p14="http://schemas.microsoft.com/office/powerpoint/2010/main" val="308139776"/>
              </p:ext>
            </p:extLst>
          </p:nvPr>
        </p:nvGraphicFramePr>
        <p:xfrm>
          <a:off x="-2098391" y="1461925"/>
          <a:ext cx="9096243" cy="4797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a:extLst>
              <a:ext uri="{FF2B5EF4-FFF2-40B4-BE49-F238E27FC236}">
                <a16:creationId xmlns:a16="http://schemas.microsoft.com/office/drawing/2014/main" id="{F59C8771-4086-4CA9-A06E-81C88093D051}"/>
              </a:ext>
            </a:extLst>
          </p:cNvPr>
          <p:cNvPicPr>
            <a:picLocks noChangeAspect="1"/>
          </p:cNvPicPr>
          <p:nvPr/>
        </p:nvPicPr>
        <p:blipFill>
          <a:blip r:embed="rId8"/>
          <a:stretch>
            <a:fillRect/>
          </a:stretch>
        </p:blipFill>
        <p:spPr>
          <a:xfrm>
            <a:off x="5246999" y="1997385"/>
            <a:ext cx="3412899" cy="2377929"/>
          </a:xfrm>
          <a:prstGeom prst="rect">
            <a:avLst/>
          </a:prstGeom>
          <a:ln w="38100" cap="sq">
            <a:noFill/>
            <a:prstDash val="solid"/>
            <a:miter lim="800000"/>
          </a:ln>
          <a:effectLst>
            <a:outerShdw blurRad="50800" dist="38100" dir="2700000" algn="tl" rotWithShape="0">
              <a:srgbClr val="000000">
                <a:alpha val="43000"/>
              </a:srgbClr>
            </a:outerShdw>
            <a:softEdge rad="317500"/>
          </a:effectLst>
        </p:spPr>
      </p:pic>
      <p:sp>
        <p:nvSpPr>
          <p:cNvPr id="25" name="Marcador de texto 9">
            <a:extLst>
              <a:ext uri="{FF2B5EF4-FFF2-40B4-BE49-F238E27FC236}">
                <a16:creationId xmlns:a16="http://schemas.microsoft.com/office/drawing/2014/main" id="{96715892-723E-4B03-8BF3-0C10EB7C4FC7}"/>
              </a:ext>
            </a:extLst>
          </p:cNvPr>
          <p:cNvSpPr txBox="1">
            <a:spLocks/>
          </p:cNvSpPr>
          <p:nvPr/>
        </p:nvSpPr>
        <p:spPr>
          <a:xfrm>
            <a:off x="16986" y="5815700"/>
            <a:ext cx="7758364" cy="1080122"/>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accent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accent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9pPr>
          </a:lstStyle>
          <a:p>
            <a:pPr algn="just"/>
            <a:endParaRPr lang="es-CR" sz="2400" dirty="0">
              <a:solidFill>
                <a:srgbClr val="000000"/>
              </a:solidFill>
              <a:latin typeface="Arial" panose="020B0604020202020204" pitchFamily="34" charset="0"/>
              <a:cs typeface="Arial" panose="020B0604020202020204" pitchFamily="34" charset="0"/>
            </a:endParaRPr>
          </a:p>
          <a:p>
            <a:pPr algn="just"/>
            <a:r>
              <a:rPr lang="es-CR" sz="18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bienes arrendados no se incluyen en el inventario</a:t>
            </a:r>
          </a:p>
          <a:p>
            <a:pPr algn="just"/>
            <a:r>
              <a:rPr lang="es-CR" sz="18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bienes del MEP (no están registrados en SICAMEP)</a:t>
            </a: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8885B803-B05B-0BC9-E2B1-3188507F3861}"/>
              </a:ext>
            </a:extLst>
          </p:cNvPr>
          <p:cNvSpPr/>
          <p:nvPr/>
        </p:nvSpPr>
        <p:spPr>
          <a:xfrm>
            <a:off x="6901157" y="30471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3. Generalidades</a:t>
            </a:r>
          </a:p>
        </p:txBody>
      </p:sp>
      <p:sp>
        <p:nvSpPr>
          <p:cNvPr id="7" name="Freeform 6">
            <a:extLst>
              <a:ext uri="{FF2B5EF4-FFF2-40B4-BE49-F238E27FC236}">
                <a16:creationId xmlns:a16="http://schemas.microsoft.com/office/drawing/2014/main" id="{92FBCE3D-5153-3373-8490-CED441E0C15C}"/>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9"/>
            <a:stretch>
              <a:fillRect/>
            </a:stretch>
          </a:blipFill>
        </p:spPr>
        <p:txBody>
          <a:bodyPr/>
          <a:lstStyle/>
          <a:p>
            <a:endParaRPr lang="es-CR" dirty="0"/>
          </a:p>
        </p:txBody>
      </p:sp>
      <p:pic>
        <p:nvPicPr>
          <p:cNvPr id="5" name="Imagen 4">
            <a:hlinkClick r:id="rId10" action="ppaction://hlinksldjump"/>
            <a:extLst>
              <a:ext uri="{FF2B5EF4-FFF2-40B4-BE49-F238E27FC236}">
                <a16:creationId xmlns:a16="http://schemas.microsoft.com/office/drawing/2014/main" id="{495AB054-3173-17E7-73EE-7AB52CC00003}"/>
              </a:ext>
            </a:extLst>
          </p:cNvPr>
          <p:cNvPicPr>
            <a:picLocks noChangeAspect="1"/>
          </p:cNvPicPr>
          <p:nvPr/>
        </p:nvPicPr>
        <p:blipFill>
          <a:blip r:embed="rId11"/>
          <a:stretch>
            <a:fillRect/>
          </a:stretch>
        </p:blipFill>
        <p:spPr>
          <a:xfrm>
            <a:off x="8244408" y="5968201"/>
            <a:ext cx="639489" cy="754269"/>
          </a:xfrm>
          <a:prstGeom prst="rect">
            <a:avLst/>
          </a:prstGeom>
        </p:spPr>
      </p:pic>
      <p:sp>
        <p:nvSpPr>
          <p:cNvPr id="2" name="Marcador de texto 9">
            <a:extLst>
              <a:ext uri="{FF2B5EF4-FFF2-40B4-BE49-F238E27FC236}">
                <a16:creationId xmlns:a16="http://schemas.microsoft.com/office/drawing/2014/main" id="{661DE336-2871-42A3-FF2A-82FAA6AFB0C0}"/>
              </a:ext>
            </a:extLst>
          </p:cNvPr>
          <p:cNvSpPr txBox="1">
            <a:spLocks/>
          </p:cNvSpPr>
          <p:nvPr/>
        </p:nvSpPr>
        <p:spPr>
          <a:xfrm>
            <a:off x="6278845" y="4387379"/>
            <a:ext cx="1872208" cy="1436434"/>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6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9pPr>
          </a:lstStyle>
          <a:p>
            <a:pPr algn="ctr"/>
            <a:r>
              <a:rPr lang="es-ES" sz="2400" b="1" dirty="0">
                <a:solidFill>
                  <a:schemeClr val="tx1"/>
                </a:solidFill>
                <a:latin typeface="Lato" panose="020F0502020204030203" pitchFamily="34" charset="0"/>
                <a:ea typeface="Lato" panose="020F0502020204030203" pitchFamily="34" charset="0"/>
                <a:cs typeface="Lato" panose="020F0502020204030203" pitchFamily="34" charset="0"/>
              </a:rPr>
              <a:t>M</a:t>
            </a:r>
            <a:r>
              <a:rPr lang="es-CR" sz="2400" b="1" dirty="0">
                <a:solidFill>
                  <a:schemeClr val="tx1"/>
                </a:solidFill>
                <a:latin typeface="Lato" panose="020F0502020204030203" pitchFamily="34" charset="0"/>
                <a:ea typeface="Lato" panose="020F0502020204030203" pitchFamily="34" charset="0"/>
                <a:cs typeface="Lato" panose="020F0502020204030203" pitchFamily="34" charset="0"/>
              </a:rPr>
              <a:t>obiliario y equipo</a:t>
            </a:r>
          </a:p>
          <a:p>
            <a:pPr algn="ctr"/>
            <a:r>
              <a:rPr lang="es-CR" sz="2400" b="1" dirty="0">
                <a:solidFill>
                  <a:schemeClr val="tx1"/>
                </a:solidFill>
                <a:latin typeface="Lato" panose="020F0502020204030203" pitchFamily="34" charset="0"/>
                <a:ea typeface="Lato" panose="020F0502020204030203" pitchFamily="34" charset="0"/>
                <a:cs typeface="Lato" panose="020F0502020204030203" pitchFamily="34" charset="0"/>
              </a:rPr>
              <a:t>Intangibles</a:t>
            </a:r>
          </a:p>
          <a:p>
            <a:pPr algn="ctr"/>
            <a:r>
              <a:rPr lang="es-CR" sz="2400" b="1" dirty="0">
                <a:solidFill>
                  <a:schemeClr val="tx1"/>
                </a:solidFill>
                <a:latin typeface="Lato" panose="020F0502020204030203" pitchFamily="34" charset="0"/>
                <a:ea typeface="Lato" panose="020F0502020204030203" pitchFamily="34" charset="0"/>
                <a:cs typeface="Lato" panose="020F0502020204030203" pitchFamily="34" charset="0"/>
              </a:rPr>
              <a:t>Vehículos</a:t>
            </a:r>
          </a:p>
          <a:p>
            <a:pPr algn="ctr"/>
            <a:r>
              <a:rPr lang="es-CR" sz="2400" b="1" dirty="0">
                <a:solidFill>
                  <a:schemeClr val="tx1"/>
                </a:solidFill>
                <a:latin typeface="Lato" panose="020F0502020204030203" pitchFamily="34" charset="0"/>
                <a:ea typeface="Lato" panose="020F0502020204030203" pitchFamily="34" charset="0"/>
                <a:cs typeface="Lato" panose="020F0502020204030203" pitchFamily="34" charset="0"/>
              </a:rPr>
              <a:t>Terrenos y edificios</a:t>
            </a:r>
          </a:p>
          <a:p>
            <a:pPr algn="ctr"/>
            <a:r>
              <a:rPr lang="es-CR" sz="2400" b="1" dirty="0">
                <a:solidFill>
                  <a:schemeClr val="tx1"/>
                </a:solidFill>
                <a:latin typeface="Lato" panose="020F0502020204030203" pitchFamily="34" charset="0"/>
                <a:ea typeface="Lato" panose="020F0502020204030203" pitchFamily="34" charset="0"/>
                <a:cs typeface="Lato" panose="020F0502020204030203" pitchFamily="34" charset="0"/>
              </a:rPr>
              <a:t>Semovientes</a:t>
            </a:r>
            <a:endParaRPr lang="es-CR" sz="24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9281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19D87FD8-F598-3B48-A83C-D510F8296B4F}"/>
              </a:ext>
            </a:extLst>
          </p:cNvPr>
          <p:cNvGrpSpPr/>
          <p:nvPr/>
        </p:nvGrpSpPr>
        <p:grpSpPr>
          <a:xfrm rot="5400000">
            <a:off x="7432153" y="-788257"/>
            <a:ext cx="723899" cy="2699792"/>
            <a:chOff x="0" y="0"/>
            <a:chExt cx="6323330" cy="6065520"/>
          </a:xfrm>
        </p:grpSpPr>
        <p:sp>
          <p:nvSpPr>
            <p:cNvPr id="7" name="Freeform 12">
              <a:extLst>
                <a:ext uri="{FF2B5EF4-FFF2-40B4-BE49-F238E27FC236}">
                  <a16:creationId xmlns:a16="http://schemas.microsoft.com/office/drawing/2014/main" id="{EBDBFF61-75F7-46D4-6193-9BD5FA876834}"/>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29775" y="423205"/>
            <a:ext cx="8689673" cy="1600200"/>
          </a:xfrm>
        </p:spPr>
        <p:txBody>
          <a:bodyPr>
            <a:noAutofit/>
          </a:bodyPr>
          <a:lstStyle/>
          <a:p>
            <a:r>
              <a:rPr lang="es-CR" sz="2400" b="1" spc="375" dirty="0">
                <a:solidFill>
                  <a:srgbClr val="182951"/>
                </a:solidFill>
                <a:latin typeface="Poppins Ultra-Bold"/>
                <a:ea typeface="+mn-ea"/>
                <a:cs typeface="+mn-cs"/>
              </a:rPr>
              <a:t>Diferencia entre bienes duraderos y suministros</a:t>
            </a:r>
          </a:p>
        </p:txBody>
      </p:sp>
      <p:sp>
        <p:nvSpPr>
          <p:cNvPr id="22" name="Marcador de texto 9">
            <a:extLst>
              <a:ext uri="{FF2B5EF4-FFF2-40B4-BE49-F238E27FC236}">
                <a16:creationId xmlns:a16="http://schemas.microsoft.com/office/drawing/2014/main" id="{8F2006C2-DB86-4C29-815E-6CB35410067B}"/>
              </a:ext>
            </a:extLst>
          </p:cNvPr>
          <p:cNvSpPr>
            <a:spLocks noGrp="1"/>
          </p:cNvSpPr>
          <p:nvPr>
            <p:ph type="body" sz="half" idx="2"/>
          </p:nvPr>
        </p:nvSpPr>
        <p:spPr>
          <a:xfrm>
            <a:off x="922223" y="1809443"/>
            <a:ext cx="3708506" cy="108012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endParaRPr lang="es-CR" sz="2400" dirty="0">
              <a:solidFill>
                <a:schemeClr val="accent1">
                  <a:lumMod val="75000"/>
                </a:schemeClr>
              </a:solidFill>
              <a:latin typeface="Arial" panose="020B0604020202020204" pitchFamily="34" charset="0"/>
              <a:cs typeface="Arial" panose="020B0604020202020204" pitchFamily="34" charset="0"/>
            </a:endParaRPr>
          </a:p>
          <a:p>
            <a:pPr algn="just"/>
            <a:r>
              <a:rPr lang="es-CR"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Bienes duraderos-Activos </a:t>
            </a:r>
          </a:p>
          <a:p>
            <a:pPr algn="just"/>
            <a:endParaRPr lang="es-CR" sz="2400" dirty="0">
              <a:solidFill>
                <a:schemeClr val="accent1">
                  <a:lumMod val="75000"/>
                </a:schemeClr>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F59C8771-4086-4CA9-A06E-81C88093D051}"/>
              </a:ext>
            </a:extLst>
          </p:cNvPr>
          <p:cNvPicPr>
            <a:picLocks noChangeAspect="1"/>
          </p:cNvPicPr>
          <p:nvPr/>
        </p:nvPicPr>
        <p:blipFill>
          <a:blip r:embed="rId4"/>
          <a:stretch>
            <a:fillRect/>
          </a:stretch>
        </p:blipFill>
        <p:spPr>
          <a:xfrm>
            <a:off x="1085362" y="2729205"/>
            <a:ext cx="3165475" cy="2268621"/>
          </a:xfrm>
          <a:prstGeom prst="rect">
            <a:avLst/>
          </a:prstGeom>
          <a:ln w="3175" cap="sq">
            <a:solidFill>
              <a:srgbClr val="000000"/>
            </a:solidFill>
            <a:prstDash val="solid"/>
            <a:miter lim="800000"/>
          </a:ln>
          <a:effectLst/>
        </p:spPr>
      </p:pic>
      <p:pic>
        <p:nvPicPr>
          <p:cNvPr id="5" name="Imagen 4">
            <a:extLst>
              <a:ext uri="{FF2B5EF4-FFF2-40B4-BE49-F238E27FC236}">
                <a16:creationId xmlns:a16="http://schemas.microsoft.com/office/drawing/2014/main" id="{0CA8EF22-46F6-4F43-98A9-35FEDDEC71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3188" y="2769323"/>
            <a:ext cx="3151492" cy="2258600"/>
          </a:xfrm>
          <a:prstGeom prst="rect">
            <a:avLst/>
          </a:prstGeom>
          <a:ln w="3175" cap="sq">
            <a:solidFill>
              <a:srgbClr val="000000"/>
            </a:solidFill>
            <a:prstDash val="solid"/>
            <a:miter lim="800000"/>
          </a:ln>
          <a:effectLst/>
        </p:spPr>
      </p:pic>
      <p:sp>
        <p:nvSpPr>
          <p:cNvPr id="21" name="Marcador de texto 9">
            <a:extLst>
              <a:ext uri="{FF2B5EF4-FFF2-40B4-BE49-F238E27FC236}">
                <a16:creationId xmlns:a16="http://schemas.microsoft.com/office/drawing/2014/main" id="{BFE29651-569A-450F-B781-C12A4DE45E6A}"/>
              </a:ext>
            </a:extLst>
          </p:cNvPr>
          <p:cNvSpPr txBox="1">
            <a:spLocks/>
          </p:cNvSpPr>
          <p:nvPr/>
        </p:nvSpPr>
        <p:spPr>
          <a:xfrm>
            <a:off x="5915243" y="1809443"/>
            <a:ext cx="2986706" cy="1080122"/>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accent2"/>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accent2"/>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accent2"/>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accent2"/>
                </a:solidFill>
                <a:latin typeface="+mn-lt"/>
                <a:ea typeface="+mn-ea"/>
                <a:cs typeface="+mn-cs"/>
              </a:defRPr>
            </a:lvl9pPr>
          </a:lstStyle>
          <a:p>
            <a:pPr algn="just"/>
            <a:endParaRPr lang="es-CR" sz="2400" dirty="0">
              <a:solidFill>
                <a:schemeClr val="accent1">
                  <a:lumMod val="75000"/>
                </a:schemeClr>
              </a:solidFill>
              <a:latin typeface="Arial" panose="020B0604020202020204" pitchFamily="34" charset="0"/>
              <a:cs typeface="Arial" panose="020B0604020202020204" pitchFamily="34" charset="0"/>
            </a:endParaRPr>
          </a:p>
          <a:p>
            <a:pPr algn="just"/>
            <a:r>
              <a:rPr lang="es-CR" sz="2400" dirty="0">
                <a:solidFill>
                  <a:schemeClr val="accent1">
                    <a:lumMod val="75000"/>
                  </a:schemeClr>
                </a:solidFill>
                <a:latin typeface="Lato" panose="020F0502020204030203" pitchFamily="34" charset="0"/>
                <a:ea typeface="Lato" panose="020F0502020204030203" pitchFamily="34" charset="0"/>
                <a:cs typeface="Lato" panose="020F0502020204030203" pitchFamily="34" charset="0"/>
              </a:rPr>
              <a:t>Suministros</a:t>
            </a:r>
          </a:p>
          <a:p>
            <a:pPr algn="just"/>
            <a:endParaRPr lang="es-CR" sz="2400" dirty="0">
              <a:solidFill>
                <a:schemeClr val="accent1">
                  <a:lumMod val="75000"/>
                </a:schemeClr>
              </a:solidFill>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2772EB7F-F18F-E716-5B8D-2F870EAD3993}"/>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6"/>
            <a:stretch>
              <a:fillRect/>
            </a:stretch>
          </a:blipFill>
        </p:spPr>
        <p:txBody>
          <a:bodyPr/>
          <a:lstStyle/>
          <a:p>
            <a:endParaRPr lang="es-CR" dirty="0"/>
          </a:p>
        </p:txBody>
      </p:sp>
      <p:sp>
        <p:nvSpPr>
          <p:cNvPr id="10" name="Rectángulo 9">
            <a:extLst>
              <a:ext uri="{FF2B5EF4-FFF2-40B4-BE49-F238E27FC236}">
                <a16:creationId xmlns:a16="http://schemas.microsoft.com/office/drawing/2014/main" id="{D7383BB3-1483-491C-5AE2-06E42C341E96}"/>
              </a:ext>
            </a:extLst>
          </p:cNvPr>
          <p:cNvSpPr/>
          <p:nvPr/>
        </p:nvSpPr>
        <p:spPr>
          <a:xfrm>
            <a:off x="6824084" y="215618"/>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3. Generalidades</a:t>
            </a:r>
          </a:p>
        </p:txBody>
      </p:sp>
      <p:pic>
        <p:nvPicPr>
          <p:cNvPr id="8" name="Imagen 7">
            <a:hlinkClick r:id="rId7" action="ppaction://hlinksldjump"/>
            <a:extLst>
              <a:ext uri="{FF2B5EF4-FFF2-40B4-BE49-F238E27FC236}">
                <a16:creationId xmlns:a16="http://schemas.microsoft.com/office/drawing/2014/main" id="{C5D57F7F-3D93-9959-CB5C-9DD328677C0A}"/>
              </a:ext>
            </a:extLst>
          </p:cNvPr>
          <p:cNvPicPr>
            <a:picLocks noChangeAspect="1"/>
          </p:cNvPicPr>
          <p:nvPr/>
        </p:nvPicPr>
        <p:blipFill>
          <a:blip r:embed="rId8"/>
          <a:stretch>
            <a:fillRect/>
          </a:stretch>
        </p:blipFill>
        <p:spPr>
          <a:xfrm>
            <a:off x="8244408" y="5968201"/>
            <a:ext cx="639489" cy="754269"/>
          </a:xfrm>
          <a:prstGeom prst="rect">
            <a:avLst/>
          </a:prstGeom>
        </p:spPr>
      </p:pic>
      <p:sp>
        <p:nvSpPr>
          <p:cNvPr id="11" name="Rectángulo 10">
            <a:extLst>
              <a:ext uri="{FF2B5EF4-FFF2-40B4-BE49-F238E27FC236}">
                <a16:creationId xmlns:a16="http://schemas.microsoft.com/office/drawing/2014/main" id="{97DAAAE6-5055-B622-DDA1-F83CEC50DF83}"/>
              </a:ext>
            </a:extLst>
          </p:cNvPr>
          <p:cNvSpPr/>
          <p:nvPr/>
        </p:nvSpPr>
        <p:spPr>
          <a:xfrm>
            <a:off x="1465468" y="5042609"/>
            <a:ext cx="2405274" cy="1477328"/>
          </a:xfrm>
          <a:prstGeom prst="rect">
            <a:avLst/>
          </a:prstGeom>
        </p:spPr>
        <p:txBody>
          <a:bodyPr wrap="square">
            <a:spAutoFit/>
          </a:bodyPr>
          <a:lstStyle/>
          <a:p>
            <a:pPr algn="ctr"/>
            <a:r>
              <a:rPr lang="es-ES" dirty="0"/>
              <a:t>Se contemplan en el </a:t>
            </a:r>
          </a:p>
          <a:p>
            <a:pPr algn="ctr"/>
            <a:r>
              <a:rPr lang="es-ES" dirty="0"/>
              <a:t>inventario de bienes</a:t>
            </a:r>
          </a:p>
          <a:p>
            <a:pPr algn="ctr"/>
            <a:r>
              <a:rPr lang="es-ES" dirty="0"/>
              <a:t> institucional,</a:t>
            </a:r>
          </a:p>
          <a:p>
            <a:pPr algn="ctr"/>
            <a:r>
              <a:rPr lang="es-ES" dirty="0"/>
              <a:t> ya que son duraderos </a:t>
            </a:r>
          </a:p>
          <a:p>
            <a:pPr algn="ctr"/>
            <a:r>
              <a:rPr lang="es-ES" dirty="0"/>
              <a:t>y tienen mayor costo</a:t>
            </a:r>
          </a:p>
        </p:txBody>
      </p:sp>
      <p:sp>
        <p:nvSpPr>
          <p:cNvPr id="12" name="Rectángulo 11">
            <a:extLst>
              <a:ext uri="{FF2B5EF4-FFF2-40B4-BE49-F238E27FC236}">
                <a16:creationId xmlns:a16="http://schemas.microsoft.com/office/drawing/2014/main" id="{AA731C9D-5858-97AE-2961-E46632F0F25C}"/>
              </a:ext>
            </a:extLst>
          </p:cNvPr>
          <p:cNvSpPr/>
          <p:nvPr/>
        </p:nvSpPr>
        <p:spPr>
          <a:xfrm>
            <a:off x="5340428" y="5053698"/>
            <a:ext cx="3347455" cy="923330"/>
          </a:xfrm>
          <a:prstGeom prst="rect">
            <a:avLst/>
          </a:prstGeom>
        </p:spPr>
        <p:txBody>
          <a:bodyPr wrap="none">
            <a:spAutoFit/>
          </a:bodyPr>
          <a:lstStyle/>
          <a:p>
            <a:pPr algn="ctr"/>
            <a:r>
              <a:rPr lang="es-ES" dirty="0"/>
              <a:t>Cada dependencia los controla </a:t>
            </a:r>
          </a:p>
          <a:p>
            <a:pPr algn="ctr"/>
            <a:r>
              <a:rPr lang="es-ES" dirty="0"/>
              <a:t>por separado, </a:t>
            </a:r>
          </a:p>
          <a:p>
            <a:pPr algn="ctr"/>
            <a:r>
              <a:rPr lang="es-ES" dirty="0"/>
              <a:t>ya que son consumibles</a:t>
            </a:r>
          </a:p>
        </p:txBody>
      </p:sp>
    </p:spTree>
    <p:extLst>
      <p:ext uri="{BB962C8B-B14F-4D97-AF65-F5344CB8AC3E}">
        <p14:creationId xmlns:p14="http://schemas.microsoft.com/office/powerpoint/2010/main" val="236468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639D256A-EB8E-4734-253D-125FFDDCDADC}"/>
              </a:ext>
            </a:extLst>
          </p:cNvPr>
          <p:cNvGrpSpPr/>
          <p:nvPr/>
        </p:nvGrpSpPr>
        <p:grpSpPr>
          <a:xfrm rot="5400000">
            <a:off x="7517886" y="-664662"/>
            <a:ext cx="723899" cy="2583225"/>
            <a:chOff x="0" y="0"/>
            <a:chExt cx="6323330" cy="6065520"/>
          </a:xfrm>
        </p:grpSpPr>
        <p:sp>
          <p:nvSpPr>
            <p:cNvPr id="4" name="Freeform 12">
              <a:extLst>
                <a:ext uri="{FF2B5EF4-FFF2-40B4-BE49-F238E27FC236}">
                  <a16:creationId xmlns:a16="http://schemas.microsoft.com/office/drawing/2014/main" id="{6F78353C-B3BC-B6D4-8DC0-99268B82334B}"/>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138351" y="491527"/>
            <a:ext cx="8689673" cy="1600200"/>
          </a:xfrm>
        </p:spPr>
        <p:txBody>
          <a:bodyPr>
            <a:noAutofit/>
          </a:bodyPr>
          <a:lstStyle/>
          <a:p>
            <a:r>
              <a:rPr lang="es-CR" sz="2400" b="1" spc="375" dirty="0">
                <a:solidFill>
                  <a:srgbClr val="182951"/>
                </a:solidFill>
                <a:latin typeface="Poppins Ultra-Bold"/>
                <a:ea typeface="+mn-ea"/>
                <a:cs typeface="+mn-cs"/>
              </a:rPr>
              <a:t>Ingreso de bienes nuevos</a:t>
            </a:r>
          </a:p>
        </p:txBody>
      </p:sp>
      <p:sp>
        <p:nvSpPr>
          <p:cNvPr id="10" name="Marcador de texto 9">
            <a:extLst>
              <a:ext uri="{FF2B5EF4-FFF2-40B4-BE49-F238E27FC236}">
                <a16:creationId xmlns:a16="http://schemas.microsoft.com/office/drawing/2014/main" id="{EABD242D-BAE5-4B1D-8C4B-F52D649DDADE}"/>
              </a:ext>
            </a:extLst>
          </p:cNvPr>
          <p:cNvSpPr>
            <a:spLocks noGrp="1"/>
          </p:cNvSpPr>
          <p:nvPr>
            <p:ph type="body" sz="half" idx="2"/>
          </p:nvPr>
        </p:nvSpPr>
        <p:spPr>
          <a:xfrm>
            <a:off x="666634" y="2248310"/>
            <a:ext cx="7905774" cy="4010747"/>
          </a:xfrm>
          <a:ln>
            <a:no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a:normAutofit/>
          </a:bodyPr>
          <a:lstStyle/>
          <a:p>
            <a:pPr algn="just"/>
            <a:r>
              <a:rPr lang="es-ES" sz="2400" dirty="0">
                <a:solidFill>
                  <a:srgbClr val="000000"/>
                </a:solidFill>
                <a:latin typeface="Lato" panose="020F0502020204030203" pitchFamily="34" charset="0"/>
                <a:ea typeface="Lato" panose="020F0502020204030203" pitchFamily="34" charset="0"/>
                <a:cs typeface="Lato" panose="020F0502020204030203" pitchFamily="34" charset="0"/>
              </a:rPr>
              <a:t>Cuando los bienes son adquiridos producto de los procesos de </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contratación pública, normalmente ingresan al Centro de Almacenamiento </a:t>
            </a:r>
            <a:r>
              <a:rPr lang="es-ES" sz="2400" dirty="0">
                <a:solidFill>
                  <a:srgbClr val="000000"/>
                </a:solidFill>
                <a:latin typeface="Lato" panose="020F0502020204030203" pitchFamily="34" charset="0"/>
                <a:ea typeface="Lato" panose="020F0502020204030203" pitchFamily="34" charset="0"/>
                <a:cs typeface="Lato" panose="020F0502020204030203" pitchFamily="34" charset="0"/>
              </a:rPr>
              <a:t>y Distribución de Materiales (CAD), </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donde son rotulados físicamente mediante una placa o etiqueta </a:t>
            </a:r>
            <a:r>
              <a:rPr lang="es-ES" sz="2400" dirty="0">
                <a:solidFill>
                  <a:srgbClr val="000000"/>
                </a:solidFill>
                <a:latin typeface="Lato" panose="020F0502020204030203" pitchFamily="34" charset="0"/>
                <a:ea typeface="Lato" panose="020F0502020204030203" pitchFamily="34" charset="0"/>
                <a:cs typeface="Lato" panose="020F0502020204030203" pitchFamily="34" charset="0"/>
              </a:rPr>
              <a:t>adhesiva, que los identifica como propiedad del MEP y son registrados en los sistemas de control de bienes </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oficiales. </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Si un bien ingresa directamente a una </a:t>
            </a:r>
            <a:r>
              <a:rPr lang="es-ES" sz="2400" dirty="0">
                <a:solidFill>
                  <a:srgbClr val="000000"/>
                </a:solidFill>
                <a:latin typeface="Lato" panose="020F0502020204030203" pitchFamily="34" charset="0"/>
                <a:ea typeface="Lato" panose="020F0502020204030203" pitchFamily="34" charset="0"/>
                <a:cs typeface="Lato" panose="020F0502020204030203" pitchFamily="34" charset="0"/>
              </a:rPr>
              <a:t>dependencia, debe coordinarse con el </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Depto. de Administración de </a:t>
            </a:r>
            <a:r>
              <a:rPr lang="es-ES" sz="2400" dirty="0">
                <a:solidFill>
                  <a:srgbClr val="000000"/>
                </a:solidFill>
                <a:latin typeface="Lato" panose="020F0502020204030203" pitchFamily="34" charset="0"/>
                <a:ea typeface="Lato" panose="020F0502020204030203" pitchFamily="34" charset="0"/>
                <a:cs typeface="Lato" panose="020F0502020204030203" pitchFamily="34" charset="0"/>
              </a:rPr>
              <a:t>Bienes su identificación física y registro.</a:t>
            </a:r>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6" name="Freeform 6">
            <a:extLst>
              <a:ext uri="{FF2B5EF4-FFF2-40B4-BE49-F238E27FC236}">
                <a16:creationId xmlns:a16="http://schemas.microsoft.com/office/drawing/2014/main" id="{5C67E172-FDE8-6CCF-90FE-EAF9B7D12850}"/>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sp>
        <p:nvSpPr>
          <p:cNvPr id="9" name="Rectángulo 8">
            <a:extLst>
              <a:ext uri="{FF2B5EF4-FFF2-40B4-BE49-F238E27FC236}">
                <a16:creationId xmlns:a16="http://schemas.microsoft.com/office/drawing/2014/main" id="{980E0189-04FE-0836-CABD-BD0BD4C12F1B}"/>
              </a:ext>
            </a:extLst>
          </p:cNvPr>
          <p:cNvSpPr/>
          <p:nvPr/>
        </p:nvSpPr>
        <p:spPr>
          <a:xfrm>
            <a:off x="6901157" y="30471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3. Generalidades</a:t>
            </a:r>
          </a:p>
        </p:txBody>
      </p:sp>
      <p:pic>
        <p:nvPicPr>
          <p:cNvPr id="5" name="Imagen 4">
            <a:hlinkClick r:id="rId4" action="ppaction://hlinksldjump"/>
            <a:extLst>
              <a:ext uri="{FF2B5EF4-FFF2-40B4-BE49-F238E27FC236}">
                <a16:creationId xmlns:a16="http://schemas.microsoft.com/office/drawing/2014/main" id="{AF772DAA-1C3B-EE15-1BF3-4FC8E2DC1166}"/>
              </a:ext>
            </a:extLst>
          </p:cNvPr>
          <p:cNvPicPr>
            <a:picLocks noChangeAspect="1"/>
          </p:cNvPicPr>
          <p:nvPr/>
        </p:nvPicPr>
        <p:blipFill>
          <a:blip r:embed="rId5"/>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1241748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34CBB59D-1268-EFB0-20AF-F9B1FF6FAC28}"/>
              </a:ext>
            </a:extLst>
          </p:cNvPr>
          <p:cNvGrpSpPr/>
          <p:nvPr/>
        </p:nvGrpSpPr>
        <p:grpSpPr>
          <a:xfrm rot="5400000">
            <a:off x="7437843" y="-745775"/>
            <a:ext cx="723899" cy="2711172"/>
            <a:chOff x="0" y="0"/>
            <a:chExt cx="6323330" cy="6065520"/>
          </a:xfrm>
        </p:grpSpPr>
        <p:sp>
          <p:nvSpPr>
            <p:cNvPr id="7" name="Freeform 12">
              <a:extLst>
                <a:ext uri="{FF2B5EF4-FFF2-40B4-BE49-F238E27FC236}">
                  <a16:creationId xmlns:a16="http://schemas.microsoft.com/office/drawing/2014/main" id="{34428781-122E-1612-85B9-8F087F2E3D2A}"/>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0" y="118331"/>
            <a:ext cx="8689673" cy="1600200"/>
          </a:xfrm>
        </p:spPr>
        <p:txBody>
          <a:bodyPr>
            <a:noAutofit/>
          </a:bodyPr>
          <a:lstStyle/>
          <a:p>
            <a:r>
              <a:rPr lang="es-CR" sz="2400" b="1" spc="375" dirty="0">
                <a:solidFill>
                  <a:srgbClr val="182951"/>
                </a:solidFill>
                <a:latin typeface="Poppins Ultra-Bold"/>
                <a:ea typeface="+mn-ea"/>
                <a:cs typeface="+mn-cs"/>
              </a:rPr>
              <a:t>Identificación de los bienes (Placa)</a:t>
            </a:r>
          </a:p>
        </p:txBody>
      </p:sp>
      <p:pic>
        <p:nvPicPr>
          <p:cNvPr id="39" name="Imagen 38">
            <a:extLst>
              <a:ext uri="{FF2B5EF4-FFF2-40B4-BE49-F238E27FC236}">
                <a16:creationId xmlns:a16="http://schemas.microsoft.com/office/drawing/2014/main" id="{9A72608D-8DF5-452E-8DA6-9413AABD6004}"/>
              </a:ext>
            </a:extLst>
          </p:cNvPr>
          <p:cNvPicPr/>
          <p:nvPr/>
        </p:nvPicPr>
        <p:blipFill rotWithShape="1">
          <a:blip r:embed="rId3">
            <a:extLst>
              <a:ext uri="{28A0092B-C50C-407E-A947-70E740481C1C}">
                <a14:useLocalDpi xmlns:a14="http://schemas.microsoft.com/office/drawing/2010/main" val="0"/>
              </a:ext>
            </a:extLst>
          </a:blip>
          <a:srcRect t="3965" r="1358" b="3084"/>
          <a:stretch/>
        </p:blipFill>
        <p:spPr bwMode="auto">
          <a:xfrm>
            <a:off x="422737" y="2315543"/>
            <a:ext cx="2733852" cy="13919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41" name="Imagen 40">
            <a:extLst>
              <a:ext uri="{FF2B5EF4-FFF2-40B4-BE49-F238E27FC236}">
                <a16:creationId xmlns:a16="http://schemas.microsoft.com/office/drawing/2014/main" id="{78D28CEF-8D5F-4DEA-ACE8-037CC3EE5D4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652" y="3956554"/>
            <a:ext cx="2742236" cy="15479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3" name="Imagen 42">
            <a:extLst>
              <a:ext uri="{FF2B5EF4-FFF2-40B4-BE49-F238E27FC236}">
                <a16:creationId xmlns:a16="http://schemas.microsoft.com/office/drawing/2014/main" id="{A6845DF9-92EC-436B-B900-1088EBA7A249}"/>
              </a:ext>
            </a:extLst>
          </p:cNvPr>
          <p:cNvPicPr/>
          <p:nvPr/>
        </p:nvPicPr>
        <p:blipFill rotWithShape="1">
          <a:blip r:embed="rId5" cstate="print">
            <a:extLst>
              <a:ext uri="{28A0092B-C50C-407E-A947-70E740481C1C}">
                <a14:useLocalDpi xmlns:a14="http://schemas.microsoft.com/office/drawing/2010/main" val="0"/>
              </a:ext>
            </a:extLst>
          </a:blip>
          <a:srcRect l="851" r="1530"/>
          <a:stretch/>
        </p:blipFill>
        <p:spPr bwMode="auto">
          <a:xfrm>
            <a:off x="4682451" y="2259866"/>
            <a:ext cx="2744890" cy="1447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45" name="Imagen 44">
            <a:extLst>
              <a:ext uri="{FF2B5EF4-FFF2-40B4-BE49-F238E27FC236}">
                <a16:creationId xmlns:a16="http://schemas.microsoft.com/office/drawing/2014/main" id="{5CBF3B39-EA44-49E8-96C1-A69AE750FEA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5105" y="3986374"/>
            <a:ext cx="2742236" cy="13238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reeform 6">
            <a:extLst>
              <a:ext uri="{FF2B5EF4-FFF2-40B4-BE49-F238E27FC236}">
                <a16:creationId xmlns:a16="http://schemas.microsoft.com/office/drawing/2014/main" id="{45E48AA0-E9D5-8D9A-8B26-AF59BA647C7F}"/>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7"/>
            <a:stretch>
              <a:fillRect/>
            </a:stretch>
          </a:blipFill>
        </p:spPr>
        <p:txBody>
          <a:bodyPr/>
          <a:lstStyle/>
          <a:p>
            <a:endParaRPr lang="es-CR" dirty="0"/>
          </a:p>
        </p:txBody>
      </p:sp>
      <p:sp>
        <p:nvSpPr>
          <p:cNvPr id="6" name="Rectángulo 5">
            <a:extLst>
              <a:ext uri="{FF2B5EF4-FFF2-40B4-BE49-F238E27FC236}">
                <a16:creationId xmlns:a16="http://schemas.microsoft.com/office/drawing/2014/main" id="{1EA8F940-F66B-1DF4-59CB-DC9EBCF6151D}"/>
              </a:ext>
            </a:extLst>
          </p:cNvPr>
          <p:cNvSpPr/>
          <p:nvPr/>
        </p:nvSpPr>
        <p:spPr>
          <a:xfrm>
            <a:off x="6901157" y="30471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3. Generalidades</a:t>
            </a:r>
          </a:p>
        </p:txBody>
      </p:sp>
      <p:pic>
        <p:nvPicPr>
          <p:cNvPr id="5" name="Imagen 4">
            <a:hlinkClick r:id="rId8" action="ppaction://hlinksldjump"/>
            <a:extLst>
              <a:ext uri="{FF2B5EF4-FFF2-40B4-BE49-F238E27FC236}">
                <a16:creationId xmlns:a16="http://schemas.microsoft.com/office/drawing/2014/main" id="{B8EBD8CF-B2E9-8CE9-BBB6-C3EFC51F2AAC}"/>
              </a:ext>
            </a:extLst>
          </p:cNvPr>
          <p:cNvPicPr>
            <a:picLocks noChangeAspect="1"/>
          </p:cNvPicPr>
          <p:nvPr/>
        </p:nvPicPr>
        <p:blipFill>
          <a:blip r:embed="rId9"/>
          <a:stretch>
            <a:fillRect/>
          </a:stretch>
        </p:blipFill>
        <p:spPr>
          <a:xfrm>
            <a:off x="8244408" y="5968201"/>
            <a:ext cx="639489" cy="754269"/>
          </a:xfrm>
          <a:prstGeom prst="rect">
            <a:avLst/>
          </a:prstGeom>
        </p:spPr>
      </p:pic>
      <p:sp>
        <p:nvSpPr>
          <p:cNvPr id="2" name="CuadroTexto 1">
            <a:extLst>
              <a:ext uri="{FF2B5EF4-FFF2-40B4-BE49-F238E27FC236}">
                <a16:creationId xmlns:a16="http://schemas.microsoft.com/office/drawing/2014/main" id="{6E79DEE5-476C-4409-43D7-D70904240DF9}"/>
              </a:ext>
            </a:extLst>
          </p:cNvPr>
          <p:cNvSpPr txBox="1"/>
          <p:nvPr/>
        </p:nvSpPr>
        <p:spPr>
          <a:xfrm>
            <a:off x="3227988" y="2543366"/>
            <a:ext cx="1153329" cy="923330"/>
          </a:xfrm>
          <a:prstGeom prst="rect">
            <a:avLst/>
          </a:prstGeom>
          <a:noFill/>
        </p:spPr>
        <p:txBody>
          <a:bodyPr wrap="none" rtlCol="0">
            <a:spAutoFit/>
          </a:bodyPr>
          <a:lstStyle/>
          <a:p>
            <a:r>
              <a:rPr lang="es-ES" b="1" dirty="0"/>
              <a:t>13</a:t>
            </a:r>
            <a:r>
              <a:rPr lang="es-ES" dirty="0"/>
              <a:t>00000</a:t>
            </a:r>
          </a:p>
          <a:p>
            <a:r>
              <a:rPr lang="es-ES" dirty="0"/>
              <a:t>(7 dígitos)</a:t>
            </a:r>
          </a:p>
          <a:p>
            <a:pPr algn="ctr"/>
            <a:r>
              <a:rPr lang="es-ES" dirty="0"/>
              <a:t>Anterior</a:t>
            </a:r>
            <a:endParaRPr lang="es-CR" dirty="0"/>
          </a:p>
        </p:txBody>
      </p:sp>
      <p:sp>
        <p:nvSpPr>
          <p:cNvPr id="8" name="CuadroTexto 7">
            <a:extLst>
              <a:ext uri="{FF2B5EF4-FFF2-40B4-BE49-F238E27FC236}">
                <a16:creationId xmlns:a16="http://schemas.microsoft.com/office/drawing/2014/main" id="{35770B4E-7023-0A8E-DFCD-E09AC46358E2}"/>
              </a:ext>
            </a:extLst>
          </p:cNvPr>
          <p:cNvSpPr txBox="1"/>
          <p:nvPr/>
        </p:nvSpPr>
        <p:spPr>
          <a:xfrm>
            <a:off x="3191507" y="4233629"/>
            <a:ext cx="1153329" cy="1200329"/>
          </a:xfrm>
          <a:prstGeom prst="rect">
            <a:avLst/>
          </a:prstGeom>
          <a:noFill/>
        </p:spPr>
        <p:txBody>
          <a:bodyPr wrap="none" rtlCol="0">
            <a:spAutoFit/>
          </a:bodyPr>
          <a:lstStyle/>
          <a:p>
            <a:r>
              <a:rPr lang="es-ES" b="1" dirty="0"/>
              <a:t>26</a:t>
            </a:r>
            <a:r>
              <a:rPr lang="es-ES" dirty="0"/>
              <a:t>00000</a:t>
            </a:r>
          </a:p>
          <a:p>
            <a:r>
              <a:rPr lang="es-ES" dirty="0"/>
              <a:t>(7 dígitos)</a:t>
            </a:r>
          </a:p>
          <a:p>
            <a:pPr algn="ctr"/>
            <a:r>
              <a:rPr lang="es-ES" dirty="0"/>
              <a:t>Anterior</a:t>
            </a:r>
            <a:endParaRPr lang="es-CR" dirty="0"/>
          </a:p>
          <a:p>
            <a:endParaRPr lang="es-CR" dirty="0"/>
          </a:p>
        </p:txBody>
      </p:sp>
      <p:sp>
        <p:nvSpPr>
          <p:cNvPr id="9" name="CuadroTexto 8">
            <a:extLst>
              <a:ext uri="{FF2B5EF4-FFF2-40B4-BE49-F238E27FC236}">
                <a16:creationId xmlns:a16="http://schemas.microsoft.com/office/drawing/2014/main" id="{C2D5661E-CA46-9F6E-D106-86D58A579B3C}"/>
              </a:ext>
            </a:extLst>
          </p:cNvPr>
          <p:cNvSpPr txBox="1"/>
          <p:nvPr/>
        </p:nvSpPr>
        <p:spPr>
          <a:xfrm>
            <a:off x="7588003" y="3310299"/>
            <a:ext cx="1418978" cy="923330"/>
          </a:xfrm>
          <a:prstGeom prst="rect">
            <a:avLst/>
          </a:prstGeom>
          <a:noFill/>
        </p:spPr>
        <p:txBody>
          <a:bodyPr wrap="none" rtlCol="0">
            <a:spAutoFit/>
          </a:bodyPr>
          <a:lstStyle/>
          <a:p>
            <a:r>
              <a:rPr lang="es-ES" b="1" dirty="0"/>
              <a:t>0210</a:t>
            </a:r>
            <a:r>
              <a:rPr lang="es-ES" dirty="0"/>
              <a:t>000000</a:t>
            </a:r>
          </a:p>
          <a:p>
            <a:r>
              <a:rPr lang="es-ES" dirty="0"/>
              <a:t>(10 dígitos)</a:t>
            </a:r>
          </a:p>
          <a:p>
            <a:pPr algn="ctr"/>
            <a:r>
              <a:rPr lang="es-ES" dirty="0"/>
              <a:t>Actual</a:t>
            </a:r>
            <a:endParaRPr lang="es-CR" dirty="0"/>
          </a:p>
        </p:txBody>
      </p:sp>
    </p:spTree>
    <p:extLst>
      <p:ext uri="{BB962C8B-B14F-4D97-AF65-F5344CB8AC3E}">
        <p14:creationId xmlns:p14="http://schemas.microsoft.com/office/powerpoint/2010/main" val="131351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C6306354-7464-9AD6-28B4-AFC0FD541444}"/>
              </a:ext>
            </a:extLst>
          </p:cNvPr>
          <p:cNvGrpSpPr/>
          <p:nvPr/>
        </p:nvGrpSpPr>
        <p:grpSpPr>
          <a:xfrm rot="5400000">
            <a:off x="7542023" y="-610747"/>
            <a:ext cx="723899" cy="2499795"/>
            <a:chOff x="0" y="0"/>
            <a:chExt cx="6323330" cy="6065520"/>
          </a:xfrm>
        </p:grpSpPr>
        <p:sp>
          <p:nvSpPr>
            <p:cNvPr id="7" name="Freeform 12">
              <a:extLst>
                <a:ext uri="{FF2B5EF4-FFF2-40B4-BE49-F238E27FC236}">
                  <a16:creationId xmlns:a16="http://schemas.microsoft.com/office/drawing/2014/main" id="{1FC5995B-2601-EE0D-C652-A27B5BF6BEED}"/>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6">
            <a:extLst>
              <a:ext uri="{FF2B5EF4-FFF2-40B4-BE49-F238E27FC236}">
                <a16:creationId xmlns:a16="http://schemas.microsoft.com/office/drawing/2014/main" id="{E532A0D0-EDA0-52F7-496E-3DBE9745FF4E}"/>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dirty="0"/>
          </a:p>
        </p:txBody>
      </p:sp>
      <p:grpSp>
        <p:nvGrpSpPr>
          <p:cNvPr id="5" name="Group 2">
            <a:extLst>
              <a:ext uri="{FF2B5EF4-FFF2-40B4-BE49-F238E27FC236}">
                <a16:creationId xmlns:a16="http://schemas.microsoft.com/office/drawing/2014/main" id="{5131E935-C749-FC23-2D11-CD3A8743A2F9}"/>
              </a:ext>
            </a:extLst>
          </p:cNvPr>
          <p:cNvGrpSpPr/>
          <p:nvPr/>
        </p:nvGrpSpPr>
        <p:grpSpPr>
          <a:xfrm>
            <a:off x="5043568" y="2352304"/>
            <a:ext cx="3240360" cy="3421781"/>
            <a:chOff x="0" y="0"/>
            <a:chExt cx="3266261" cy="2849292"/>
          </a:xfrm>
          <a:solidFill>
            <a:schemeClr val="bg1">
              <a:lumMod val="95000"/>
            </a:schemeClr>
          </a:solidFill>
        </p:grpSpPr>
        <p:sp>
          <p:nvSpPr>
            <p:cNvPr id="6" name="Freeform 3">
              <a:extLst>
                <a:ext uri="{FF2B5EF4-FFF2-40B4-BE49-F238E27FC236}">
                  <a16:creationId xmlns:a16="http://schemas.microsoft.com/office/drawing/2014/main" id="{75C80C1C-14B4-BFC5-B4C9-AC17CD779A2E}"/>
                </a:ext>
              </a:extLst>
            </p:cNvPr>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p:spPr>
          <p:txBody>
            <a:bodyPr/>
            <a:lstStyle/>
            <a:p>
              <a:endParaRPr lang="es-CR" dirty="0"/>
            </a:p>
          </p:txBody>
        </p:sp>
      </p:grpSp>
      <p:grpSp>
        <p:nvGrpSpPr>
          <p:cNvPr id="8" name="Group 4">
            <a:extLst>
              <a:ext uri="{FF2B5EF4-FFF2-40B4-BE49-F238E27FC236}">
                <a16:creationId xmlns:a16="http://schemas.microsoft.com/office/drawing/2014/main" id="{212719D1-6F65-1467-591F-DE71966B04F2}"/>
              </a:ext>
            </a:extLst>
          </p:cNvPr>
          <p:cNvGrpSpPr/>
          <p:nvPr/>
        </p:nvGrpSpPr>
        <p:grpSpPr>
          <a:xfrm>
            <a:off x="395536" y="2420888"/>
            <a:ext cx="3240360" cy="3421781"/>
            <a:chOff x="0" y="0"/>
            <a:chExt cx="3266261" cy="2849292"/>
          </a:xfrm>
          <a:solidFill>
            <a:schemeClr val="bg1">
              <a:lumMod val="95000"/>
            </a:schemeClr>
          </a:solidFill>
        </p:grpSpPr>
        <p:sp>
          <p:nvSpPr>
            <p:cNvPr id="9" name="Freeform 5">
              <a:extLst>
                <a:ext uri="{FF2B5EF4-FFF2-40B4-BE49-F238E27FC236}">
                  <a16:creationId xmlns:a16="http://schemas.microsoft.com/office/drawing/2014/main" id="{FAA7EFEB-0912-E573-6A3A-82ED90FEB123}"/>
                </a:ext>
              </a:extLst>
            </p:cNvPr>
            <p:cNvSpPr/>
            <p:nvPr/>
          </p:nvSpPr>
          <p:spPr>
            <a:xfrm>
              <a:off x="0" y="0"/>
              <a:ext cx="3266261" cy="2849292"/>
            </a:xfrm>
            <a:custGeom>
              <a:avLst/>
              <a:gdLst/>
              <a:ahLst/>
              <a:cxnLst/>
              <a:rect l="l" t="t" r="r" b="b"/>
              <a:pathLst>
                <a:path w="3266261" h="2849292">
                  <a:moveTo>
                    <a:pt x="0" y="0"/>
                  </a:moveTo>
                  <a:lnTo>
                    <a:pt x="3266261" y="0"/>
                  </a:lnTo>
                  <a:lnTo>
                    <a:pt x="3266261" y="2849292"/>
                  </a:lnTo>
                  <a:lnTo>
                    <a:pt x="0" y="2849292"/>
                  </a:lnTo>
                  <a:close/>
                </a:path>
              </a:pathLst>
            </a:custGeom>
            <a:grpFill/>
            <a:ln>
              <a:solidFill>
                <a:schemeClr val="bg1">
                  <a:lumMod val="85000"/>
                </a:schemeClr>
              </a:solidFill>
            </a:ln>
          </p:spPr>
          <p:txBody>
            <a:bodyPr/>
            <a:lstStyle/>
            <a:p>
              <a:pPr algn="ctr"/>
              <a:r>
                <a:rPr lang="es-ES" dirty="0"/>
                <a:t>La etiqueta que indica control de activos fijos no es una identificación que esté registrada en los sistemas actualmente.</a:t>
              </a:r>
              <a:endParaRPr lang="es-CR" dirty="0"/>
            </a:p>
          </p:txBody>
        </p:sp>
      </p:grpSp>
      <p:sp>
        <p:nvSpPr>
          <p:cNvPr id="12" name="Título 11">
            <a:extLst>
              <a:ext uri="{FF2B5EF4-FFF2-40B4-BE49-F238E27FC236}">
                <a16:creationId xmlns:a16="http://schemas.microsoft.com/office/drawing/2014/main" id="{0ED296B0-7F1B-2D6C-33C1-B1D19320254B}"/>
              </a:ext>
            </a:extLst>
          </p:cNvPr>
          <p:cNvSpPr>
            <a:spLocks noGrp="1"/>
          </p:cNvSpPr>
          <p:nvPr>
            <p:ph type="title"/>
          </p:nvPr>
        </p:nvSpPr>
        <p:spPr>
          <a:xfrm>
            <a:off x="541127" y="1412776"/>
            <a:ext cx="2949178" cy="939528"/>
          </a:xfrm>
        </p:spPr>
        <p:txBody>
          <a:bodyPr>
            <a:normAutofit/>
          </a:bodyPr>
          <a:lstStyle/>
          <a:p>
            <a:pPr algn="ctr"/>
            <a:r>
              <a:rPr lang="es-ES" sz="2400" b="1" spc="375" dirty="0">
                <a:solidFill>
                  <a:srgbClr val="182951"/>
                </a:solidFill>
                <a:latin typeface="Poppins Ultra-Bold"/>
                <a:ea typeface="+mn-ea"/>
                <a:cs typeface="+mn-cs"/>
              </a:rPr>
              <a:t>Código de barras</a:t>
            </a:r>
            <a:endParaRPr lang="es-CR" sz="2400" b="1" spc="375" dirty="0">
              <a:solidFill>
                <a:srgbClr val="182951"/>
              </a:solidFill>
              <a:latin typeface="Poppins Ultra-Bold"/>
              <a:ea typeface="+mn-ea"/>
              <a:cs typeface="+mn-cs"/>
            </a:endParaRPr>
          </a:p>
        </p:txBody>
      </p:sp>
      <p:pic>
        <p:nvPicPr>
          <p:cNvPr id="24" name="Picture 2" descr="20170220_082308">
            <a:extLst>
              <a:ext uri="{FF2B5EF4-FFF2-40B4-BE49-F238E27FC236}">
                <a16:creationId xmlns:a16="http://schemas.microsoft.com/office/drawing/2014/main" id="{654EA63B-CCAE-4128-9F85-D19FC37F6C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2404" t="24773" r="35715" b="57100"/>
          <a:stretch>
            <a:fillRect/>
          </a:stretch>
        </p:blipFill>
        <p:spPr bwMode="auto">
          <a:xfrm>
            <a:off x="907882" y="4289927"/>
            <a:ext cx="2261265" cy="1058023"/>
          </a:xfrm>
          <a:prstGeom prst="roundRect">
            <a:avLst>
              <a:gd name="adj" fmla="val 16667"/>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6" name="Título 11">
            <a:extLst>
              <a:ext uri="{FF2B5EF4-FFF2-40B4-BE49-F238E27FC236}">
                <a16:creationId xmlns:a16="http://schemas.microsoft.com/office/drawing/2014/main" id="{5FCF3B97-D8E3-AEF0-0732-DD7AA2D0886A}"/>
              </a:ext>
            </a:extLst>
          </p:cNvPr>
          <p:cNvSpPr txBox="1">
            <a:spLocks/>
          </p:cNvSpPr>
          <p:nvPr/>
        </p:nvSpPr>
        <p:spPr>
          <a:xfrm>
            <a:off x="5436096" y="1374460"/>
            <a:ext cx="2526995" cy="93952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400" b="1" spc="375" dirty="0">
                <a:solidFill>
                  <a:srgbClr val="182951"/>
                </a:solidFill>
                <a:latin typeface="Poppins Ultra-Bold"/>
                <a:ea typeface="+mn-ea"/>
                <a:cs typeface="+mn-cs"/>
              </a:rPr>
              <a:t>Placas de otras instituciones</a:t>
            </a:r>
            <a:endParaRPr lang="es-CR" sz="2400" b="1" spc="375" dirty="0">
              <a:solidFill>
                <a:srgbClr val="182951"/>
              </a:solidFill>
              <a:latin typeface="Poppins Ultra-Bold"/>
              <a:ea typeface="+mn-ea"/>
              <a:cs typeface="+mn-cs"/>
            </a:endParaRPr>
          </a:p>
        </p:txBody>
      </p:sp>
      <p:pic>
        <p:nvPicPr>
          <p:cNvPr id="27" name="Imagen 26">
            <a:extLst>
              <a:ext uri="{FF2B5EF4-FFF2-40B4-BE49-F238E27FC236}">
                <a16:creationId xmlns:a16="http://schemas.microsoft.com/office/drawing/2014/main" id="{C262302F-DFD9-BD28-350E-0C4129DF801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609" t="76077" r="59371" b="1271"/>
          <a:stretch/>
        </p:blipFill>
        <p:spPr bwMode="auto">
          <a:xfrm rot="5400000">
            <a:off x="6176712" y="3895095"/>
            <a:ext cx="1045762" cy="1872208"/>
          </a:xfrm>
          <a:prstGeom prst="roundRect">
            <a:avLst>
              <a:gd name="adj" fmla="val 8594"/>
            </a:avLst>
          </a:prstGeom>
          <a:solidFill>
            <a:srgbClr val="FFFFFF">
              <a:shade val="85000"/>
            </a:srgbClr>
          </a:solidFill>
          <a:ln w="28575">
            <a:solidFill>
              <a:schemeClr val="tx1"/>
            </a:solidFill>
          </a:ln>
          <a:effectLst/>
        </p:spPr>
      </p:pic>
      <p:sp>
        <p:nvSpPr>
          <p:cNvPr id="29" name="CuadroTexto 28">
            <a:extLst>
              <a:ext uri="{FF2B5EF4-FFF2-40B4-BE49-F238E27FC236}">
                <a16:creationId xmlns:a16="http://schemas.microsoft.com/office/drawing/2014/main" id="{89372E6B-B91F-CB0D-A416-2FE3B1FF2EC5}"/>
              </a:ext>
            </a:extLst>
          </p:cNvPr>
          <p:cNvSpPr txBox="1"/>
          <p:nvPr/>
        </p:nvSpPr>
        <p:spPr>
          <a:xfrm>
            <a:off x="5150350" y="2361270"/>
            <a:ext cx="3076643" cy="1200329"/>
          </a:xfrm>
          <a:prstGeom prst="rect">
            <a:avLst/>
          </a:prstGeom>
          <a:noFill/>
        </p:spPr>
        <p:txBody>
          <a:bodyPr wrap="square">
            <a:spAutoFit/>
          </a:bodyPr>
          <a:lstStyle/>
          <a:p>
            <a:pPr algn="ctr"/>
            <a:r>
              <a:rPr lang="es-ES" dirty="0"/>
              <a:t>Normalmente corresponden a identificaciones de bienes trasladados por otras instituciones al MEP</a:t>
            </a:r>
            <a:endParaRPr lang="es-CR" dirty="0"/>
          </a:p>
        </p:txBody>
      </p:sp>
      <p:sp>
        <p:nvSpPr>
          <p:cNvPr id="31" name="Título 11">
            <a:extLst>
              <a:ext uri="{FF2B5EF4-FFF2-40B4-BE49-F238E27FC236}">
                <a16:creationId xmlns:a16="http://schemas.microsoft.com/office/drawing/2014/main" id="{671B84EF-9F9B-5B89-B3F5-759DAA7E4268}"/>
              </a:ext>
            </a:extLst>
          </p:cNvPr>
          <p:cNvSpPr txBox="1">
            <a:spLocks/>
          </p:cNvSpPr>
          <p:nvPr/>
        </p:nvSpPr>
        <p:spPr>
          <a:xfrm>
            <a:off x="1315374" y="5624905"/>
            <a:ext cx="6513252" cy="93952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s-ES" sz="2000" b="1" spc="340" dirty="0">
                <a:solidFill>
                  <a:srgbClr val="CFAC65"/>
                </a:solidFill>
                <a:latin typeface="Poppins Ultra-Bold"/>
                <a:ea typeface="+mn-ea"/>
                <a:cs typeface="+mn-cs"/>
              </a:rPr>
              <a:t>En caso de dudas consulte al Depto. de Administración de Bienes</a:t>
            </a:r>
            <a:endParaRPr lang="es-CR" sz="2000" b="1" spc="340" dirty="0">
              <a:solidFill>
                <a:srgbClr val="CFAC65"/>
              </a:solidFill>
              <a:latin typeface="Poppins Ultra-Bold"/>
              <a:ea typeface="+mn-ea"/>
              <a:cs typeface="+mn-cs"/>
            </a:endParaRPr>
          </a:p>
        </p:txBody>
      </p:sp>
      <p:sp>
        <p:nvSpPr>
          <p:cNvPr id="33" name="Rectángulo 32">
            <a:extLst>
              <a:ext uri="{FF2B5EF4-FFF2-40B4-BE49-F238E27FC236}">
                <a16:creationId xmlns:a16="http://schemas.microsoft.com/office/drawing/2014/main" id="{FEC3EE60-DBBB-05C1-0E9B-08AC4C249B51}"/>
              </a:ext>
            </a:extLst>
          </p:cNvPr>
          <p:cNvSpPr/>
          <p:nvPr/>
        </p:nvSpPr>
        <p:spPr>
          <a:xfrm>
            <a:off x="6901157" y="30471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3. Generalidades</a:t>
            </a:r>
          </a:p>
        </p:txBody>
      </p:sp>
      <p:pic>
        <p:nvPicPr>
          <p:cNvPr id="10" name="Imagen 9">
            <a:hlinkClick r:id="rId7" action="ppaction://hlinksldjump"/>
            <a:extLst>
              <a:ext uri="{FF2B5EF4-FFF2-40B4-BE49-F238E27FC236}">
                <a16:creationId xmlns:a16="http://schemas.microsoft.com/office/drawing/2014/main" id="{D6950BF6-0EB5-B2A3-DCF0-43407B8B3746}"/>
              </a:ext>
            </a:extLst>
          </p:cNvPr>
          <p:cNvPicPr>
            <a:picLocks noChangeAspect="1"/>
          </p:cNvPicPr>
          <p:nvPr/>
        </p:nvPicPr>
        <p:blipFill>
          <a:blip r:embed="rId8"/>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258317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48AF5766-7741-0BAD-FBB9-D1781702F773}"/>
              </a:ext>
            </a:extLst>
          </p:cNvPr>
          <p:cNvGrpSpPr/>
          <p:nvPr/>
        </p:nvGrpSpPr>
        <p:grpSpPr>
          <a:xfrm rot="5400000">
            <a:off x="7576169" y="-598521"/>
            <a:ext cx="723899" cy="2411760"/>
            <a:chOff x="0" y="0"/>
            <a:chExt cx="6323330" cy="6065520"/>
          </a:xfrm>
        </p:grpSpPr>
        <p:sp>
          <p:nvSpPr>
            <p:cNvPr id="8" name="Freeform 12">
              <a:extLst>
                <a:ext uri="{FF2B5EF4-FFF2-40B4-BE49-F238E27FC236}">
                  <a16:creationId xmlns:a16="http://schemas.microsoft.com/office/drawing/2014/main" id="{131439C8-29E8-199E-D9C5-983EF6DF3B01}"/>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29775" y="359002"/>
            <a:ext cx="8689673" cy="1600200"/>
          </a:xfrm>
        </p:spPr>
        <p:txBody>
          <a:bodyPr>
            <a:noAutofit/>
          </a:bodyPr>
          <a:lstStyle/>
          <a:p>
            <a:br>
              <a:rPr lang="es-CR" sz="2800" b="1" dirty="0">
                <a:latin typeface="Arial Black" panose="020B0A04020102020204" pitchFamily="34" charset="0"/>
                <a:cs typeface="Arial" panose="020B0604020202020204" pitchFamily="34" charset="0"/>
              </a:rPr>
            </a:br>
            <a:r>
              <a:rPr lang="es-CR" sz="2400" b="1" spc="375" dirty="0">
                <a:solidFill>
                  <a:srgbClr val="182951"/>
                </a:solidFill>
                <a:latin typeface="Poppins Ultra-Bold"/>
                <a:ea typeface="+mn-ea"/>
                <a:cs typeface="+mn-cs"/>
              </a:rPr>
              <a:t>Reimpresión de identificaciones</a:t>
            </a:r>
          </a:p>
        </p:txBody>
      </p:sp>
      <p:sp>
        <p:nvSpPr>
          <p:cNvPr id="10" name="Marcador de texto 9">
            <a:extLst>
              <a:ext uri="{FF2B5EF4-FFF2-40B4-BE49-F238E27FC236}">
                <a16:creationId xmlns:a16="http://schemas.microsoft.com/office/drawing/2014/main" id="{2B25FDC8-6C0B-448C-B9B6-D81941114441}"/>
              </a:ext>
            </a:extLst>
          </p:cNvPr>
          <p:cNvSpPr>
            <a:spLocks noGrp="1"/>
          </p:cNvSpPr>
          <p:nvPr>
            <p:ph type="body" sz="half" idx="2"/>
          </p:nvPr>
        </p:nvSpPr>
        <p:spPr>
          <a:xfrm>
            <a:off x="666634" y="2238056"/>
            <a:ext cx="7905774" cy="3528392"/>
          </a:xfrm>
          <a:ln>
            <a:no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a:normAutofit/>
          </a:bodyPr>
          <a:lstStyle/>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Cuando una placa o etiqueta de identificación adhesiva se desprende, o está a punto de perder la numeración, se debe solicitar la reimpresión, para que el activo no pierda la identificación de forma definitiva.</a:t>
            </a:r>
          </a:p>
        </p:txBody>
      </p:sp>
      <p:pic>
        <p:nvPicPr>
          <p:cNvPr id="5" name="Imagen 4">
            <a:extLst>
              <a:ext uri="{FF2B5EF4-FFF2-40B4-BE49-F238E27FC236}">
                <a16:creationId xmlns:a16="http://schemas.microsoft.com/office/drawing/2014/main" id="{E8E47CB9-9617-495A-9A50-C41D817990BB}"/>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artisticFilmGrain/>
                    </a14:imgEffect>
                  </a14:imgLayer>
                </a14:imgProps>
              </a:ext>
            </a:extLst>
          </a:blip>
          <a:stretch>
            <a:fillRect/>
          </a:stretch>
        </p:blipFill>
        <p:spPr>
          <a:xfrm>
            <a:off x="4932040" y="3998215"/>
            <a:ext cx="2752725" cy="1343025"/>
          </a:xfrm>
          <a:prstGeom prst="rect">
            <a:avLst/>
          </a:prstGeom>
        </p:spPr>
      </p:pic>
      <p:pic>
        <p:nvPicPr>
          <p:cNvPr id="28" name="Imagen 27">
            <a:extLst>
              <a:ext uri="{FF2B5EF4-FFF2-40B4-BE49-F238E27FC236}">
                <a16:creationId xmlns:a16="http://schemas.microsoft.com/office/drawing/2014/main" id="{5EB2C03D-7345-4EC9-BFEF-5804690F4810}"/>
              </a:ext>
            </a:extLst>
          </p:cNvPr>
          <p:cNvPicPr>
            <a:picLocks noChangeAspect="1"/>
          </p:cNvPicPr>
          <p:nvPr/>
        </p:nvPicPr>
        <p:blipFill>
          <a:blip r:embed="rId5"/>
          <a:stretch>
            <a:fillRect/>
          </a:stretch>
        </p:blipFill>
        <p:spPr>
          <a:xfrm>
            <a:off x="1844350" y="4002252"/>
            <a:ext cx="2716230" cy="1343025"/>
          </a:xfrm>
          <a:prstGeom prst="rect">
            <a:avLst/>
          </a:prstGeom>
        </p:spPr>
      </p:pic>
      <p:sp>
        <p:nvSpPr>
          <p:cNvPr id="4" name="Freeform 6">
            <a:extLst>
              <a:ext uri="{FF2B5EF4-FFF2-40B4-BE49-F238E27FC236}">
                <a16:creationId xmlns:a16="http://schemas.microsoft.com/office/drawing/2014/main" id="{DEB6A958-7B2A-80DD-679C-151B9BD69F8E}"/>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6"/>
            <a:stretch>
              <a:fillRect/>
            </a:stretch>
          </a:blipFill>
        </p:spPr>
        <p:txBody>
          <a:bodyPr/>
          <a:lstStyle/>
          <a:p>
            <a:endParaRPr lang="es-CR" dirty="0"/>
          </a:p>
        </p:txBody>
      </p:sp>
      <p:sp>
        <p:nvSpPr>
          <p:cNvPr id="7" name="Rectángulo 6">
            <a:extLst>
              <a:ext uri="{FF2B5EF4-FFF2-40B4-BE49-F238E27FC236}">
                <a16:creationId xmlns:a16="http://schemas.microsoft.com/office/drawing/2014/main" id="{0522A31E-C2C6-13F6-9138-4B14D4BAC474}"/>
              </a:ext>
            </a:extLst>
          </p:cNvPr>
          <p:cNvSpPr/>
          <p:nvPr/>
        </p:nvSpPr>
        <p:spPr>
          <a:xfrm>
            <a:off x="6901157" y="30471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3. Generalidades</a:t>
            </a:r>
          </a:p>
        </p:txBody>
      </p:sp>
      <p:pic>
        <p:nvPicPr>
          <p:cNvPr id="6" name="Imagen 5">
            <a:hlinkClick r:id="rId7" action="ppaction://hlinksldjump"/>
            <a:extLst>
              <a:ext uri="{FF2B5EF4-FFF2-40B4-BE49-F238E27FC236}">
                <a16:creationId xmlns:a16="http://schemas.microsoft.com/office/drawing/2014/main" id="{57290D32-C5B9-195B-2DD6-FE10200AF2B1}"/>
              </a:ext>
            </a:extLst>
          </p:cNvPr>
          <p:cNvPicPr>
            <a:picLocks noChangeAspect="1"/>
          </p:cNvPicPr>
          <p:nvPr/>
        </p:nvPicPr>
        <p:blipFill>
          <a:blip r:embed="rId8"/>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3270531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639D256A-EB8E-4734-253D-125FFDDCDADC}"/>
              </a:ext>
            </a:extLst>
          </p:cNvPr>
          <p:cNvGrpSpPr/>
          <p:nvPr/>
        </p:nvGrpSpPr>
        <p:grpSpPr>
          <a:xfrm rot="5400000">
            <a:off x="7517886" y="-664662"/>
            <a:ext cx="723899" cy="2583225"/>
            <a:chOff x="0" y="0"/>
            <a:chExt cx="6323330" cy="6065520"/>
          </a:xfrm>
        </p:grpSpPr>
        <p:sp>
          <p:nvSpPr>
            <p:cNvPr id="4" name="Freeform 12">
              <a:extLst>
                <a:ext uri="{FF2B5EF4-FFF2-40B4-BE49-F238E27FC236}">
                  <a16:creationId xmlns:a16="http://schemas.microsoft.com/office/drawing/2014/main" id="{6F78353C-B3BC-B6D4-8DC0-99268B82334B}"/>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138351" y="491527"/>
            <a:ext cx="8689673" cy="1600200"/>
          </a:xfrm>
        </p:spPr>
        <p:txBody>
          <a:bodyPr>
            <a:noAutofit/>
          </a:bodyPr>
          <a:lstStyle/>
          <a:p>
            <a:r>
              <a:rPr lang="es-CR" sz="2400" b="1" spc="375" dirty="0">
                <a:solidFill>
                  <a:srgbClr val="182951"/>
                </a:solidFill>
                <a:latin typeface="Poppins Ultra-Bold"/>
                <a:ea typeface="+mn-ea"/>
                <a:cs typeface="+mn-cs"/>
              </a:rPr>
              <a:t>Bienes sin placa </a:t>
            </a:r>
          </a:p>
        </p:txBody>
      </p:sp>
      <p:sp>
        <p:nvSpPr>
          <p:cNvPr id="10" name="Marcador de texto 9">
            <a:extLst>
              <a:ext uri="{FF2B5EF4-FFF2-40B4-BE49-F238E27FC236}">
                <a16:creationId xmlns:a16="http://schemas.microsoft.com/office/drawing/2014/main" id="{EABD242D-BAE5-4B1D-8C4B-F52D649DDADE}"/>
              </a:ext>
            </a:extLst>
          </p:cNvPr>
          <p:cNvSpPr>
            <a:spLocks noGrp="1"/>
          </p:cNvSpPr>
          <p:nvPr>
            <p:ph type="body" sz="half" idx="2"/>
          </p:nvPr>
        </p:nvSpPr>
        <p:spPr>
          <a:xfrm>
            <a:off x="666634" y="2248310"/>
            <a:ext cx="7905774" cy="4010747"/>
          </a:xfrm>
          <a:ln>
            <a:no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a:normAutofit/>
          </a:bodyPr>
          <a:lstStyle/>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Deben registrarse en SICAMEP, ya que el sistema les asignará un consecutivo temporal, con el formato: S/P(número).</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Esa numeración se debe colocar físicamente al activo, para control interno, mientras se realiza un estudio de su procedencia, el cual permita determinar si el bien puede ser identificado como patrimonio de la institución.</a:t>
            </a:r>
          </a:p>
        </p:txBody>
      </p:sp>
      <p:pic>
        <p:nvPicPr>
          <p:cNvPr id="7" name="Imagen 6">
            <a:extLst>
              <a:ext uri="{FF2B5EF4-FFF2-40B4-BE49-F238E27FC236}">
                <a16:creationId xmlns:a16="http://schemas.microsoft.com/office/drawing/2014/main" id="{1FEDDA61-2319-4CD4-8323-5D0F4684AC02}"/>
              </a:ext>
            </a:extLst>
          </p:cNvPr>
          <p:cNvPicPr>
            <a:picLocks noChangeAspect="1"/>
          </p:cNvPicPr>
          <p:nvPr/>
        </p:nvPicPr>
        <p:blipFill>
          <a:blip r:embed="rId3"/>
          <a:stretch>
            <a:fillRect/>
          </a:stretch>
        </p:blipFill>
        <p:spPr>
          <a:xfrm>
            <a:off x="2288286" y="3717032"/>
            <a:ext cx="5229225" cy="838200"/>
          </a:xfrm>
          <a:prstGeom prst="rect">
            <a:avLst/>
          </a:prstGeom>
        </p:spPr>
      </p:pic>
      <p:sp>
        <p:nvSpPr>
          <p:cNvPr id="6" name="Freeform 6">
            <a:extLst>
              <a:ext uri="{FF2B5EF4-FFF2-40B4-BE49-F238E27FC236}">
                <a16:creationId xmlns:a16="http://schemas.microsoft.com/office/drawing/2014/main" id="{5C67E172-FDE8-6CCF-90FE-EAF9B7D12850}"/>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dirty="0"/>
          </a:p>
        </p:txBody>
      </p:sp>
      <p:sp>
        <p:nvSpPr>
          <p:cNvPr id="9" name="Rectángulo 8">
            <a:extLst>
              <a:ext uri="{FF2B5EF4-FFF2-40B4-BE49-F238E27FC236}">
                <a16:creationId xmlns:a16="http://schemas.microsoft.com/office/drawing/2014/main" id="{980E0189-04FE-0836-CABD-BD0BD4C12F1B}"/>
              </a:ext>
            </a:extLst>
          </p:cNvPr>
          <p:cNvSpPr/>
          <p:nvPr/>
        </p:nvSpPr>
        <p:spPr>
          <a:xfrm>
            <a:off x="6901157" y="30471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3. Generalidades</a:t>
            </a:r>
          </a:p>
        </p:txBody>
      </p:sp>
      <p:pic>
        <p:nvPicPr>
          <p:cNvPr id="5" name="Imagen 4">
            <a:hlinkClick r:id="rId5" action="ppaction://hlinksldjump"/>
            <a:extLst>
              <a:ext uri="{FF2B5EF4-FFF2-40B4-BE49-F238E27FC236}">
                <a16:creationId xmlns:a16="http://schemas.microsoft.com/office/drawing/2014/main" id="{AF772DAA-1C3B-EE15-1BF3-4FC8E2DC1166}"/>
              </a:ext>
            </a:extLst>
          </p:cNvPr>
          <p:cNvPicPr>
            <a:picLocks noChangeAspect="1"/>
          </p:cNvPicPr>
          <p:nvPr/>
        </p:nvPicPr>
        <p:blipFill>
          <a:blip r:embed="rId6"/>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2969049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7D1C6511-4AE8-D921-13A0-7A6128BE86AF}"/>
              </a:ext>
            </a:extLst>
          </p:cNvPr>
          <p:cNvGrpSpPr/>
          <p:nvPr/>
        </p:nvGrpSpPr>
        <p:grpSpPr>
          <a:xfrm rot="5400000">
            <a:off x="7532152" y="-632114"/>
            <a:ext cx="723899" cy="2499794"/>
            <a:chOff x="0" y="0"/>
            <a:chExt cx="6323330" cy="6065520"/>
          </a:xfrm>
        </p:grpSpPr>
        <p:sp>
          <p:nvSpPr>
            <p:cNvPr id="11" name="Freeform 12">
              <a:extLst>
                <a:ext uri="{FF2B5EF4-FFF2-40B4-BE49-F238E27FC236}">
                  <a16:creationId xmlns:a16="http://schemas.microsoft.com/office/drawing/2014/main" id="{CCB62085-17E8-867D-FBD4-BF1B4E4DE707}"/>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0" y="179494"/>
            <a:ext cx="8689673" cy="1600200"/>
          </a:xfrm>
        </p:spPr>
        <p:txBody>
          <a:bodyPr>
            <a:noAutofit/>
          </a:bodyPr>
          <a:lstStyle/>
          <a:p>
            <a:r>
              <a:rPr lang="es-CR" sz="2400" b="1" spc="375" dirty="0">
                <a:solidFill>
                  <a:srgbClr val="182951"/>
                </a:solidFill>
                <a:latin typeface="Poppins Ultra-Bold"/>
                <a:ea typeface="+mn-ea"/>
                <a:cs typeface="+mn-cs"/>
              </a:rPr>
              <a:t>Características de los bienes</a:t>
            </a:r>
          </a:p>
        </p:txBody>
      </p:sp>
      <p:graphicFrame>
        <p:nvGraphicFramePr>
          <p:cNvPr id="7" name="Diagrama 6">
            <a:extLst>
              <a:ext uri="{FF2B5EF4-FFF2-40B4-BE49-F238E27FC236}">
                <a16:creationId xmlns:a16="http://schemas.microsoft.com/office/drawing/2014/main" id="{3DE9887A-6770-44C4-A0A5-37E497566751}"/>
              </a:ext>
            </a:extLst>
          </p:cNvPr>
          <p:cNvGraphicFramePr/>
          <p:nvPr>
            <p:extLst>
              <p:ext uri="{D42A27DB-BD31-4B8C-83A1-F6EECF244321}">
                <p14:modId xmlns:p14="http://schemas.microsoft.com/office/powerpoint/2010/main" val="1068768787"/>
              </p:ext>
            </p:extLst>
          </p:nvPr>
        </p:nvGraphicFramePr>
        <p:xfrm>
          <a:off x="491363" y="2185195"/>
          <a:ext cx="6372916" cy="45508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E08F3E4A-025A-439C-854A-B81A8E0D6527}"/>
              </a:ext>
            </a:extLst>
          </p:cNvPr>
          <p:cNvSpPr txBox="1"/>
          <p:nvPr/>
        </p:nvSpPr>
        <p:spPr>
          <a:xfrm>
            <a:off x="6923329" y="2388102"/>
            <a:ext cx="2269282" cy="400110"/>
          </a:xfrm>
          <a:prstGeom prst="rect">
            <a:avLst/>
          </a:prstGeom>
          <a:noFill/>
        </p:spPr>
        <p:txBody>
          <a:bodyPr wrap="square" rtlCol="0">
            <a:spAutoFit/>
          </a:bodyPr>
          <a:lstStyle/>
          <a:p>
            <a:r>
              <a:rPr lang="es-CR" sz="2000" b="1" dirty="0"/>
              <a:t>Teléfono</a:t>
            </a:r>
          </a:p>
        </p:txBody>
      </p:sp>
      <p:sp>
        <p:nvSpPr>
          <p:cNvPr id="9" name="CuadroTexto 8">
            <a:extLst>
              <a:ext uri="{FF2B5EF4-FFF2-40B4-BE49-F238E27FC236}">
                <a16:creationId xmlns:a16="http://schemas.microsoft.com/office/drawing/2014/main" id="{3FBF66CC-2948-4D21-A31D-6CDC6D4ECD27}"/>
              </a:ext>
            </a:extLst>
          </p:cNvPr>
          <p:cNvSpPr txBox="1"/>
          <p:nvPr/>
        </p:nvSpPr>
        <p:spPr>
          <a:xfrm>
            <a:off x="6867623" y="3312656"/>
            <a:ext cx="2269282" cy="400110"/>
          </a:xfrm>
          <a:prstGeom prst="rect">
            <a:avLst/>
          </a:prstGeom>
          <a:noFill/>
        </p:spPr>
        <p:txBody>
          <a:bodyPr wrap="square" rtlCol="0">
            <a:spAutoFit/>
          </a:bodyPr>
          <a:lstStyle/>
          <a:p>
            <a:r>
              <a:rPr lang="es-CR" sz="2000" b="1" dirty="0"/>
              <a:t>Panasonic</a:t>
            </a:r>
          </a:p>
        </p:txBody>
      </p:sp>
      <p:sp>
        <p:nvSpPr>
          <p:cNvPr id="10" name="CuadroTexto 9">
            <a:extLst>
              <a:ext uri="{FF2B5EF4-FFF2-40B4-BE49-F238E27FC236}">
                <a16:creationId xmlns:a16="http://schemas.microsoft.com/office/drawing/2014/main" id="{F657858B-A2F5-48FE-A9A0-CEC92A518694}"/>
              </a:ext>
            </a:extLst>
          </p:cNvPr>
          <p:cNvSpPr txBox="1"/>
          <p:nvPr/>
        </p:nvSpPr>
        <p:spPr>
          <a:xfrm>
            <a:off x="6795088" y="4286462"/>
            <a:ext cx="2269282" cy="369332"/>
          </a:xfrm>
          <a:prstGeom prst="rect">
            <a:avLst/>
          </a:prstGeom>
          <a:noFill/>
        </p:spPr>
        <p:txBody>
          <a:bodyPr wrap="square" rtlCol="0">
            <a:spAutoFit/>
          </a:bodyPr>
          <a:lstStyle/>
          <a:p>
            <a:r>
              <a:rPr lang="es-CR" b="1" dirty="0"/>
              <a:t>KX-TG4011N</a:t>
            </a:r>
          </a:p>
        </p:txBody>
      </p:sp>
      <p:sp>
        <p:nvSpPr>
          <p:cNvPr id="12" name="CuadroTexto 11">
            <a:extLst>
              <a:ext uri="{FF2B5EF4-FFF2-40B4-BE49-F238E27FC236}">
                <a16:creationId xmlns:a16="http://schemas.microsoft.com/office/drawing/2014/main" id="{A3B8F061-F6E8-42AE-A06A-0A8EE2034D59}"/>
              </a:ext>
            </a:extLst>
          </p:cNvPr>
          <p:cNvSpPr txBox="1"/>
          <p:nvPr/>
        </p:nvSpPr>
        <p:spPr>
          <a:xfrm>
            <a:off x="6803319" y="5239375"/>
            <a:ext cx="2269282" cy="369332"/>
          </a:xfrm>
          <a:prstGeom prst="rect">
            <a:avLst/>
          </a:prstGeom>
          <a:noFill/>
        </p:spPr>
        <p:txBody>
          <a:bodyPr wrap="square" rtlCol="0">
            <a:spAutoFit/>
          </a:bodyPr>
          <a:lstStyle/>
          <a:p>
            <a:r>
              <a:rPr lang="es-CR" b="1" dirty="0"/>
              <a:t>0IAQB068666</a:t>
            </a:r>
          </a:p>
        </p:txBody>
      </p:sp>
      <p:sp>
        <p:nvSpPr>
          <p:cNvPr id="14" name="CuadroTexto 13">
            <a:extLst>
              <a:ext uri="{FF2B5EF4-FFF2-40B4-BE49-F238E27FC236}">
                <a16:creationId xmlns:a16="http://schemas.microsoft.com/office/drawing/2014/main" id="{406DDC86-AAD1-43C2-9132-A61AAAC2FEF9}"/>
              </a:ext>
            </a:extLst>
          </p:cNvPr>
          <p:cNvSpPr txBox="1"/>
          <p:nvPr/>
        </p:nvSpPr>
        <p:spPr>
          <a:xfrm>
            <a:off x="7020716" y="6081338"/>
            <a:ext cx="2269282" cy="400110"/>
          </a:xfrm>
          <a:prstGeom prst="rect">
            <a:avLst/>
          </a:prstGeom>
          <a:noFill/>
        </p:spPr>
        <p:txBody>
          <a:bodyPr wrap="square" rtlCol="0">
            <a:spAutoFit/>
          </a:bodyPr>
          <a:lstStyle/>
          <a:p>
            <a:r>
              <a:rPr lang="es-CR" sz="2000" b="1" dirty="0"/>
              <a:t>Bueno</a:t>
            </a:r>
          </a:p>
        </p:txBody>
      </p:sp>
      <p:sp>
        <p:nvSpPr>
          <p:cNvPr id="16" name="CuadroTexto 15">
            <a:extLst>
              <a:ext uri="{FF2B5EF4-FFF2-40B4-BE49-F238E27FC236}">
                <a16:creationId xmlns:a16="http://schemas.microsoft.com/office/drawing/2014/main" id="{350C8911-6752-442C-8278-D1E967883DC2}"/>
              </a:ext>
            </a:extLst>
          </p:cNvPr>
          <p:cNvSpPr txBox="1"/>
          <p:nvPr/>
        </p:nvSpPr>
        <p:spPr>
          <a:xfrm>
            <a:off x="6812096" y="1807374"/>
            <a:ext cx="2269282" cy="369332"/>
          </a:xfrm>
          <a:prstGeom prst="rect">
            <a:avLst/>
          </a:prstGeom>
          <a:noFill/>
        </p:spPr>
        <p:txBody>
          <a:bodyPr wrap="square" rtlCol="0">
            <a:spAutoFit/>
          </a:bodyPr>
          <a:lstStyle/>
          <a:p>
            <a:r>
              <a:rPr lang="es-CR" b="1" dirty="0"/>
              <a:t>Ejemplos:</a:t>
            </a:r>
          </a:p>
        </p:txBody>
      </p:sp>
      <p:sp>
        <p:nvSpPr>
          <p:cNvPr id="4" name="Freeform 6">
            <a:extLst>
              <a:ext uri="{FF2B5EF4-FFF2-40B4-BE49-F238E27FC236}">
                <a16:creationId xmlns:a16="http://schemas.microsoft.com/office/drawing/2014/main" id="{6B51BB83-ADC1-2FA3-1EA9-C00C3A9046AC}"/>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9"/>
            <a:stretch>
              <a:fillRect/>
            </a:stretch>
          </a:blipFill>
        </p:spPr>
        <p:txBody>
          <a:bodyPr/>
          <a:lstStyle/>
          <a:p>
            <a:endParaRPr lang="es-CR" dirty="0"/>
          </a:p>
        </p:txBody>
      </p:sp>
      <p:sp>
        <p:nvSpPr>
          <p:cNvPr id="6" name="Rectángulo 5">
            <a:extLst>
              <a:ext uri="{FF2B5EF4-FFF2-40B4-BE49-F238E27FC236}">
                <a16:creationId xmlns:a16="http://schemas.microsoft.com/office/drawing/2014/main" id="{DD93802F-1DB7-E2A4-4C85-9B7750B460CE}"/>
              </a:ext>
            </a:extLst>
          </p:cNvPr>
          <p:cNvSpPr/>
          <p:nvPr/>
        </p:nvSpPr>
        <p:spPr>
          <a:xfrm>
            <a:off x="6901157" y="30471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3. Generalidades</a:t>
            </a:r>
          </a:p>
        </p:txBody>
      </p:sp>
      <p:pic>
        <p:nvPicPr>
          <p:cNvPr id="5" name="Imagen 4">
            <a:hlinkClick r:id="rId10" action="ppaction://hlinksldjump"/>
            <a:extLst>
              <a:ext uri="{FF2B5EF4-FFF2-40B4-BE49-F238E27FC236}">
                <a16:creationId xmlns:a16="http://schemas.microsoft.com/office/drawing/2014/main" id="{4F836C1C-787A-DEC8-E99A-6B416BD35F24}"/>
              </a:ext>
            </a:extLst>
          </p:cNvPr>
          <p:cNvPicPr>
            <a:picLocks noChangeAspect="1"/>
          </p:cNvPicPr>
          <p:nvPr/>
        </p:nvPicPr>
        <p:blipFill>
          <a:blip r:embed="rId11"/>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1246757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a:extLst>
              <a:ext uri="{FF2B5EF4-FFF2-40B4-BE49-F238E27FC236}">
                <a16:creationId xmlns:a16="http://schemas.microsoft.com/office/drawing/2014/main" id="{7D1C6511-4AE8-D921-13A0-7A6128BE86AF}"/>
              </a:ext>
            </a:extLst>
          </p:cNvPr>
          <p:cNvGrpSpPr/>
          <p:nvPr/>
        </p:nvGrpSpPr>
        <p:grpSpPr>
          <a:xfrm rot="5400000">
            <a:off x="7532152" y="-632114"/>
            <a:ext cx="723899" cy="2499794"/>
            <a:chOff x="0" y="0"/>
            <a:chExt cx="6323330" cy="6065520"/>
          </a:xfrm>
        </p:grpSpPr>
        <p:sp>
          <p:nvSpPr>
            <p:cNvPr id="11" name="Freeform 12">
              <a:extLst>
                <a:ext uri="{FF2B5EF4-FFF2-40B4-BE49-F238E27FC236}">
                  <a16:creationId xmlns:a16="http://schemas.microsoft.com/office/drawing/2014/main" id="{CCB62085-17E8-867D-FBD4-BF1B4E4DE707}"/>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0" y="179494"/>
            <a:ext cx="8689673" cy="1600200"/>
          </a:xfrm>
        </p:spPr>
        <p:txBody>
          <a:bodyPr>
            <a:noAutofit/>
          </a:bodyPr>
          <a:lstStyle/>
          <a:p>
            <a:r>
              <a:rPr lang="es-ES" sz="2400" b="1" spc="375" dirty="0">
                <a:solidFill>
                  <a:srgbClr val="182951"/>
                </a:solidFill>
                <a:latin typeface="Poppins Ultra-Bold"/>
                <a:ea typeface="+mn-ea"/>
                <a:cs typeface="+mn-cs"/>
              </a:rPr>
              <a:t>E</a:t>
            </a:r>
            <a:r>
              <a:rPr lang="es-CR" sz="2400" b="1" spc="375" dirty="0">
                <a:solidFill>
                  <a:srgbClr val="182951"/>
                </a:solidFill>
                <a:latin typeface="Poppins Ultra-Bold"/>
                <a:ea typeface="+mn-ea"/>
                <a:cs typeface="+mn-cs"/>
              </a:rPr>
              <a:t>jemplo de características de los bienes</a:t>
            </a:r>
          </a:p>
        </p:txBody>
      </p:sp>
      <p:sp>
        <p:nvSpPr>
          <p:cNvPr id="4" name="Freeform 6">
            <a:extLst>
              <a:ext uri="{FF2B5EF4-FFF2-40B4-BE49-F238E27FC236}">
                <a16:creationId xmlns:a16="http://schemas.microsoft.com/office/drawing/2014/main" id="{6B51BB83-ADC1-2FA3-1EA9-C00C3A9046AC}"/>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dirty="0"/>
          </a:p>
        </p:txBody>
      </p:sp>
      <p:sp>
        <p:nvSpPr>
          <p:cNvPr id="6" name="Rectángulo 5">
            <a:extLst>
              <a:ext uri="{FF2B5EF4-FFF2-40B4-BE49-F238E27FC236}">
                <a16:creationId xmlns:a16="http://schemas.microsoft.com/office/drawing/2014/main" id="{DD93802F-1DB7-E2A4-4C85-9B7750B460CE}"/>
              </a:ext>
            </a:extLst>
          </p:cNvPr>
          <p:cNvSpPr/>
          <p:nvPr/>
        </p:nvSpPr>
        <p:spPr>
          <a:xfrm>
            <a:off x="6901157" y="30471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3. Generalidades</a:t>
            </a:r>
          </a:p>
        </p:txBody>
      </p:sp>
      <p:pic>
        <p:nvPicPr>
          <p:cNvPr id="15" name="Imagen 14">
            <a:extLst>
              <a:ext uri="{FF2B5EF4-FFF2-40B4-BE49-F238E27FC236}">
                <a16:creationId xmlns:a16="http://schemas.microsoft.com/office/drawing/2014/main" id="{F664FCBE-8500-64C6-92F8-EFEC3C186013}"/>
              </a:ext>
            </a:extLst>
          </p:cNvPr>
          <p:cNvPicPr>
            <a:picLocks noChangeAspect="1"/>
          </p:cNvPicPr>
          <p:nvPr/>
        </p:nvPicPr>
        <p:blipFill>
          <a:blip r:embed="rId5"/>
          <a:stretch>
            <a:fillRect/>
          </a:stretch>
        </p:blipFill>
        <p:spPr>
          <a:xfrm>
            <a:off x="665834" y="2132856"/>
            <a:ext cx="7228006" cy="2720747"/>
          </a:xfrm>
          <a:prstGeom prst="rect">
            <a:avLst/>
          </a:prstGeom>
        </p:spPr>
      </p:pic>
      <p:pic>
        <p:nvPicPr>
          <p:cNvPr id="19" name="Imagen 18">
            <a:hlinkClick r:id="rId6" action="ppaction://hlinksldjump"/>
            <a:extLst>
              <a:ext uri="{FF2B5EF4-FFF2-40B4-BE49-F238E27FC236}">
                <a16:creationId xmlns:a16="http://schemas.microsoft.com/office/drawing/2014/main" id="{144C67D6-0763-1C22-4251-A8D863F67DC0}"/>
              </a:ext>
            </a:extLst>
          </p:cNvPr>
          <p:cNvPicPr>
            <a:picLocks noChangeAspect="1"/>
          </p:cNvPicPr>
          <p:nvPr/>
        </p:nvPicPr>
        <p:blipFill>
          <a:blip r:embed="rId7"/>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496453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21A846E-3C69-C57C-BB7F-C18692EBF208}"/>
              </a:ext>
            </a:extLst>
          </p:cNvPr>
          <p:cNvPicPr>
            <a:picLocks noChangeAspect="1"/>
          </p:cNvPicPr>
          <p:nvPr/>
        </p:nvPicPr>
        <p:blipFill rotWithShape="1">
          <a:blip r:embed="rId3"/>
          <a:srcRect l="5566"/>
          <a:stretch/>
        </p:blipFill>
        <p:spPr>
          <a:xfrm>
            <a:off x="179512" y="93410"/>
            <a:ext cx="4267532" cy="762066"/>
          </a:xfrm>
          <a:prstGeom prst="rect">
            <a:avLst/>
          </a:prstGeom>
        </p:spPr>
      </p:pic>
      <p:sp>
        <p:nvSpPr>
          <p:cNvPr id="11" name="Rectángulo 10">
            <a:extLst>
              <a:ext uri="{FF2B5EF4-FFF2-40B4-BE49-F238E27FC236}">
                <a16:creationId xmlns:a16="http://schemas.microsoft.com/office/drawing/2014/main" id="{68FC8977-5070-5CC0-48D9-B147A7C98500}"/>
              </a:ext>
            </a:extLst>
          </p:cNvPr>
          <p:cNvSpPr/>
          <p:nvPr/>
        </p:nvSpPr>
        <p:spPr>
          <a:xfrm>
            <a:off x="4454176" y="147375"/>
            <a:ext cx="3824312" cy="723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R" sz="1000" b="1"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Viceministerio de Planificación Institucional y Coordinación Regional</a:t>
            </a:r>
            <a:endParaRPr lang="es-CR" sz="1000" dirty="0">
              <a:effectLst/>
              <a:ea typeface="Calibri" panose="020F0502020204030204" pitchFamily="34" charset="0"/>
              <a:cs typeface="Times New Roman" panose="02020603050405020304" pitchFamily="18" charset="0"/>
            </a:endParaRPr>
          </a:p>
          <a:p>
            <a:r>
              <a:rPr lang="es-CR" sz="1000"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Dirección de Proveeduría Institucional</a:t>
            </a:r>
            <a:endParaRPr lang="es-CR" sz="1000" dirty="0">
              <a:effectLst/>
              <a:ea typeface="Calibri" panose="020F0502020204030204" pitchFamily="34" charset="0"/>
              <a:cs typeface="Times New Roman" panose="02020603050405020304" pitchFamily="18" charset="0"/>
            </a:endParaRPr>
          </a:p>
          <a:p>
            <a:r>
              <a:rPr lang="es-CR" sz="1000"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Departamento de Administración de Bienes</a:t>
            </a:r>
            <a:endParaRPr lang="es-CR" sz="1000" dirty="0">
              <a:effectLst/>
              <a:ea typeface="Calibri" panose="020F0502020204030204" pitchFamily="34" charset="0"/>
              <a:cs typeface="Times New Roman" panose="02020603050405020304" pitchFamily="18" charset="0"/>
            </a:endParaRPr>
          </a:p>
        </p:txBody>
      </p:sp>
      <p:sp>
        <p:nvSpPr>
          <p:cNvPr id="2" name="TextBox 3">
            <a:extLst>
              <a:ext uri="{FF2B5EF4-FFF2-40B4-BE49-F238E27FC236}">
                <a16:creationId xmlns:a16="http://schemas.microsoft.com/office/drawing/2014/main" id="{5C93DDF3-32EA-60CA-F13D-94E56E7E42E1}"/>
              </a:ext>
            </a:extLst>
          </p:cNvPr>
          <p:cNvSpPr txBox="1"/>
          <p:nvPr/>
        </p:nvSpPr>
        <p:spPr>
          <a:xfrm>
            <a:off x="-252536" y="1700808"/>
            <a:ext cx="10167902" cy="615553"/>
          </a:xfrm>
          <a:prstGeom prst="rect">
            <a:avLst/>
          </a:prstGeom>
        </p:spPr>
        <p:txBody>
          <a:bodyPr lIns="0" tIns="0" rIns="0" bIns="0" rtlCol="0" anchor="t">
            <a:spAutoFit/>
          </a:bodyPr>
          <a:lstStyle/>
          <a:p>
            <a:pPr algn="ctr"/>
            <a:r>
              <a:rPr lang="es-CR" sz="4000" spc="340" dirty="0">
                <a:solidFill>
                  <a:srgbClr val="CFAC65"/>
                </a:solidFill>
                <a:latin typeface="Poppins Ultra-Bold"/>
              </a:rPr>
              <a:t>Guía</a:t>
            </a:r>
            <a:r>
              <a:rPr lang="en-US" sz="4000" spc="340" dirty="0">
                <a:solidFill>
                  <a:srgbClr val="CFAC65"/>
                </a:solidFill>
                <a:latin typeface="Poppins Ultra-Bold"/>
              </a:rPr>
              <a:t> de </a:t>
            </a:r>
            <a:r>
              <a:rPr lang="es-CR" sz="4000" spc="340" dirty="0">
                <a:solidFill>
                  <a:srgbClr val="CFAC65"/>
                </a:solidFill>
                <a:latin typeface="Poppins Ultra-Bold"/>
              </a:rPr>
              <a:t>información </a:t>
            </a:r>
          </a:p>
        </p:txBody>
      </p:sp>
      <p:sp>
        <p:nvSpPr>
          <p:cNvPr id="3" name="TextBox 4">
            <a:extLst>
              <a:ext uri="{FF2B5EF4-FFF2-40B4-BE49-F238E27FC236}">
                <a16:creationId xmlns:a16="http://schemas.microsoft.com/office/drawing/2014/main" id="{BE89F7E8-D7F0-5B98-CC21-10330705B623}"/>
              </a:ext>
            </a:extLst>
          </p:cNvPr>
          <p:cNvSpPr txBox="1"/>
          <p:nvPr/>
        </p:nvSpPr>
        <p:spPr>
          <a:xfrm>
            <a:off x="611560" y="2852936"/>
            <a:ext cx="8208912" cy="6225935"/>
          </a:xfrm>
          <a:prstGeom prst="rect">
            <a:avLst/>
          </a:prstGeom>
        </p:spPr>
        <p:txBody>
          <a:bodyPr wrap="square" lIns="0" tIns="0" rIns="0" bIns="0" rtlCol="0" anchor="t">
            <a:spAutoFit/>
          </a:bodyPr>
          <a:lstStyle/>
          <a:p>
            <a:pPr algn="just"/>
            <a:r>
              <a:rPr lang="es-ES" spc="300" dirty="0">
                <a:solidFill>
                  <a:srgbClr val="000000"/>
                </a:solidFill>
                <a:latin typeface="Lato"/>
              </a:rPr>
              <a:t>La presente guía de información comprende un compendio de los diferentes temas que se deben conocer para llevar un adecuado control de los activos en oficinas centrales y Direcciones Regionales de Educación.</a:t>
            </a:r>
          </a:p>
          <a:p>
            <a:pPr algn="just"/>
            <a:endParaRPr lang="es-ES" spc="300" dirty="0">
              <a:solidFill>
                <a:srgbClr val="000000"/>
              </a:solidFill>
              <a:latin typeface="Lato"/>
            </a:endParaRPr>
          </a:p>
          <a:p>
            <a:pPr algn="just"/>
            <a:r>
              <a:rPr lang="es-ES" spc="300" dirty="0">
                <a:solidFill>
                  <a:srgbClr val="000000"/>
                </a:solidFill>
                <a:latin typeface="Lato"/>
              </a:rPr>
              <a:t>Se insta a las dependencias del MEP a implementar los mecanismos de control interno que consideren convenientes para el resguardo de los activos, según las condiciones físicas de cada área.</a:t>
            </a:r>
          </a:p>
          <a:p>
            <a:pPr algn="just"/>
            <a:endParaRPr lang="es-ES" spc="300" dirty="0">
              <a:solidFill>
                <a:srgbClr val="000000"/>
              </a:solidFill>
              <a:latin typeface="Lato"/>
            </a:endParaRPr>
          </a:p>
          <a:p>
            <a:pPr algn="just"/>
            <a:endParaRPr lang="es-CR" dirty="0"/>
          </a:p>
          <a:p>
            <a:pPr>
              <a:lnSpc>
                <a:spcPts val="4200"/>
              </a:lnSpc>
            </a:pPr>
            <a:endParaRPr lang="en-US" sz="2800" spc="300" dirty="0">
              <a:solidFill>
                <a:srgbClr val="000000"/>
              </a:solidFill>
              <a:latin typeface="Lato"/>
            </a:endParaRPr>
          </a:p>
          <a:p>
            <a:pPr>
              <a:lnSpc>
                <a:spcPts val="4200"/>
              </a:lnSpc>
            </a:pPr>
            <a:endParaRPr lang="en-US" sz="3000" spc="300" dirty="0">
              <a:solidFill>
                <a:srgbClr val="000000"/>
              </a:solidFill>
              <a:latin typeface="Lato"/>
            </a:endParaRPr>
          </a:p>
          <a:p>
            <a:pPr>
              <a:lnSpc>
                <a:spcPts val="4200"/>
              </a:lnSpc>
            </a:pPr>
            <a:endParaRPr lang="en-US" sz="3000" spc="300" dirty="0">
              <a:solidFill>
                <a:srgbClr val="000000"/>
              </a:solidFill>
              <a:latin typeface="Lato"/>
            </a:endParaRPr>
          </a:p>
          <a:p>
            <a:pPr>
              <a:lnSpc>
                <a:spcPts val="4200"/>
              </a:lnSpc>
            </a:pPr>
            <a:endParaRPr lang="en-US" sz="3000" spc="300" dirty="0">
              <a:solidFill>
                <a:srgbClr val="000000"/>
              </a:solidFill>
              <a:latin typeface="Lato"/>
            </a:endParaRPr>
          </a:p>
          <a:p>
            <a:pPr>
              <a:lnSpc>
                <a:spcPts val="4200"/>
              </a:lnSpc>
            </a:pPr>
            <a:endParaRPr lang="en-US" sz="3000" spc="300" dirty="0">
              <a:solidFill>
                <a:srgbClr val="000000"/>
              </a:solidFill>
              <a:latin typeface="Lato"/>
            </a:endParaRPr>
          </a:p>
          <a:p>
            <a:pPr>
              <a:lnSpc>
                <a:spcPts val="4200"/>
              </a:lnSpc>
            </a:pPr>
            <a:endParaRPr lang="en-US" sz="3000" spc="300" dirty="0">
              <a:solidFill>
                <a:srgbClr val="000000"/>
              </a:solidFill>
              <a:latin typeface="Lato"/>
            </a:endParaRPr>
          </a:p>
        </p:txBody>
      </p:sp>
    </p:spTree>
    <p:extLst>
      <p:ext uri="{BB962C8B-B14F-4D97-AF65-F5344CB8AC3E}">
        <p14:creationId xmlns:p14="http://schemas.microsoft.com/office/powerpoint/2010/main" val="2579374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36811" y="677987"/>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Sistema para el Control de Activos del MEP</a:t>
            </a:r>
            <a:br>
              <a:rPr lang="es-CR" sz="2800" b="1" dirty="0">
                <a:solidFill>
                  <a:srgbClr val="000000"/>
                </a:solidFill>
                <a:latin typeface="Arial Black" panose="020B0A04020102020204" pitchFamily="34" charset="0"/>
                <a:ea typeface="Calibri" panose="020F050202020403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endParaRPr lang="es-CR" sz="2400" dirty="0"/>
          </a:p>
        </p:txBody>
      </p:sp>
      <p:grpSp>
        <p:nvGrpSpPr>
          <p:cNvPr id="6" name="Group 22">
            <a:extLst>
              <a:ext uri="{FF2B5EF4-FFF2-40B4-BE49-F238E27FC236}">
                <a16:creationId xmlns:a16="http://schemas.microsoft.com/office/drawing/2014/main" id="{52AF6619-86AE-F620-EA73-AFF585F75193}"/>
              </a:ext>
            </a:extLst>
          </p:cNvPr>
          <p:cNvGrpSpPr/>
          <p:nvPr/>
        </p:nvGrpSpPr>
        <p:grpSpPr>
          <a:xfrm rot="5400000">
            <a:off x="7736879" y="-558834"/>
            <a:ext cx="642148" cy="2219378"/>
            <a:chOff x="0" y="0"/>
            <a:chExt cx="6323330" cy="6065520"/>
          </a:xfrm>
        </p:grpSpPr>
        <p:sp>
          <p:nvSpPr>
            <p:cNvPr id="8" name="Freeform 23">
              <a:extLst>
                <a:ext uri="{FF2B5EF4-FFF2-40B4-BE49-F238E27FC236}">
                  <a16:creationId xmlns:a16="http://schemas.microsoft.com/office/drawing/2014/main" id="{E098AFC0-5E5E-149A-5DE6-FCAADC3B3DBB}"/>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2DAB0"/>
            </a:solidFill>
          </p:spPr>
          <p:txBody>
            <a:bodyPr/>
            <a:lstStyle/>
            <a:p>
              <a:endParaRPr lang="es-CR" sz="900" dirty="0"/>
            </a:p>
          </p:txBody>
        </p:sp>
      </p:grpSp>
      <p:sp>
        <p:nvSpPr>
          <p:cNvPr id="9" name="Rectángulo 8">
            <a:extLst>
              <a:ext uri="{FF2B5EF4-FFF2-40B4-BE49-F238E27FC236}">
                <a16:creationId xmlns:a16="http://schemas.microsoft.com/office/drawing/2014/main" id="{447B0D52-E2D0-24A1-6964-767BC371C39B}"/>
              </a:ext>
            </a:extLst>
          </p:cNvPr>
          <p:cNvSpPr/>
          <p:nvPr/>
        </p:nvSpPr>
        <p:spPr>
          <a:xfrm>
            <a:off x="6947799" y="29853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chemeClr val="bg1"/>
                </a:solidFill>
                <a:cs typeface="Arial" panose="020B0604020202020204" pitchFamily="34" charset="0"/>
              </a:rPr>
              <a:t>4. SICAMEP</a:t>
            </a:r>
          </a:p>
        </p:txBody>
      </p:sp>
      <p:sp>
        <p:nvSpPr>
          <p:cNvPr id="10" name="Freeform 6">
            <a:extLst>
              <a:ext uri="{FF2B5EF4-FFF2-40B4-BE49-F238E27FC236}">
                <a16:creationId xmlns:a16="http://schemas.microsoft.com/office/drawing/2014/main" id="{72DF0A36-85CC-8474-199D-846C009ED7B1}"/>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dirty="0"/>
          </a:p>
        </p:txBody>
      </p:sp>
      <p:pic>
        <p:nvPicPr>
          <p:cNvPr id="3" name="Imagen 2">
            <a:extLst>
              <a:ext uri="{FF2B5EF4-FFF2-40B4-BE49-F238E27FC236}">
                <a16:creationId xmlns:a16="http://schemas.microsoft.com/office/drawing/2014/main" id="{71ECEA4D-7D10-5F12-A03B-DC18DA68D40E}"/>
              </a:ext>
            </a:extLst>
          </p:cNvPr>
          <p:cNvPicPr>
            <a:picLocks noChangeAspect="1"/>
          </p:cNvPicPr>
          <p:nvPr/>
        </p:nvPicPr>
        <p:blipFill>
          <a:blip r:embed="rId5"/>
          <a:stretch>
            <a:fillRect/>
          </a:stretch>
        </p:blipFill>
        <p:spPr>
          <a:xfrm>
            <a:off x="42337" y="1686963"/>
            <a:ext cx="6185847" cy="4011935"/>
          </a:xfrm>
          <a:prstGeom prst="rect">
            <a:avLst/>
          </a:prstGeom>
          <a:ln w="3175" cap="sq">
            <a:solidFill>
              <a:srgbClr val="000000"/>
            </a:solidFill>
            <a:prstDash val="solid"/>
            <a:miter lim="800000"/>
          </a:ln>
          <a:effectLst/>
        </p:spPr>
      </p:pic>
      <p:pic>
        <p:nvPicPr>
          <p:cNvPr id="5" name="Imagen 4">
            <a:hlinkClick r:id="rId6" action="ppaction://hlinksldjump"/>
            <a:extLst>
              <a:ext uri="{FF2B5EF4-FFF2-40B4-BE49-F238E27FC236}">
                <a16:creationId xmlns:a16="http://schemas.microsoft.com/office/drawing/2014/main" id="{8D36BA3B-4617-7DBE-0E3C-C5626D922A81}"/>
              </a:ext>
            </a:extLst>
          </p:cNvPr>
          <p:cNvPicPr>
            <a:picLocks noChangeAspect="1"/>
          </p:cNvPicPr>
          <p:nvPr/>
        </p:nvPicPr>
        <p:blipFill>
          <a:blip r:embed="rId7"/>
          <a:stretch>
            <a:fillRect/>
          </a:stretch>
        </p:blipFill>
        <p:spPr>
          <a:xfrm>
            <a:off x="8244408" y="5968201"/>
            <a:ext cx="639489" cy="754269"/>
          </a:xfrm>
          <a:prstGeom prst="rect">
            <a:avLst/>
          </a:prstGeom>
        </p:spPr>
      </p:pic>
      <p:sp>
        <p:nvSpPr>
          <p:cNvPr id="2" name="Marcador de texto 9">
            <a:extLst>
              <a:ext uri="{FF2B5EF4-FFF2-40B4-BE49-F238E27FC236}">
                <a16:creationId xmlns:a16="http://schemas.microsoft.com/office/drawing/2014/main" id="{215C507F-A922-BF9B-F82D-68ACBF194A85}"/>
              </a:ext>
            </a:extLst>
          </p:cNvPr>
          <p:cNvSpPr>
            <a:spLocks noGrp="1"/>
          </p:cNvSpPr>
          <p:nvPr>
            <p:ph type="body" sz="half" idx="2"/>
          </p:nvPr>
        </p:nvSpPr>
        <p:spPr>
          <a:xfrm>
            <a:off x="-12673" y="5766786"/>
            <a:ext cx="7905774" cy="955684"/>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000" dirty="0">
                <a:solidFill>
                  <a:schemeClr val="tx1"/>
                </a:solidFill>
                <a:latin typeface="Lato" panose="020F0502020204030203" pitchFamily="34" charset="0"/>
                <a:ea typeface="Lato" panose="020F0502020204030203" pitchFamily="34" charset="0"/>
                <a:cs typeface="Lato" panose="020F0502020204030203" pitchFamily="34" charset="0"/>
              </a:rPr>
              <a:t>Herramienta tecnológica de control interno que posee el MEP para mantener el inventario de bienes actualizado.</a:t>
            </a: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928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63F3D1A-6E16-430A-842C-B04EA313DB71}"/>
              </a:ext>
            </a:extLst>
          </p:cNvPr>
          <p:cNvPicPr>
            <a:picLocks noChangeAspect="1"/>
          </p:cNvPicPr>
          <p:nvPr/>
        </p:nvPicPr>
        <p:blipFill>
          <a:blip r:embed="rId2"/>
          <a:stretch>
            <a:fillRect/>
          </a:stretch>
        </p:blipFill>
        <p:spPr>
          <a:xfrm>
            <a:off x="1302348" y="3618950"/>
            <a:ext cx="1812898" cy="2321438"/>
          </a:xfrm>
          <a:prstGeom prst="rect">
            <a:avLst/>
          </a:prstGeom>
          <a:ln>
            <a:noFill/>
          </a:ln>
          <a:effectLst/>
        </p:spPr>
      </p:pic>
      <p:sp>
        <p:nvSpPr>
          <p:cNvPr id="9" name="Bocadillo: rectángulo 8">
            <a:extLst>
              <a:ext uri="{FF2B5EF4-FFF2-40B4-BE49-F238E27FC236}">
                <a16:creationId xmlns:a16="http://schemas.microsoft.com/office/drawing/2014/main" id="{01AC6D7A-044E-4901-AC82-49DB53D17895}"/>
              </a:ext>
            </a:extLst>
          </p:cNvPr>
          <p:cNvSpPr/>
          <p:nvPr/>
        </p:nvSpPr>
        <p:spPr>
          <a:xfrm>
            <a:off x="4619521" y="3797323"/>
            <a:ext cx="2472759" cy="1287861"/>
          </a:xfrm>
          <a:prstGeom prst="wedgeRectCallout">
            <a:avLst>
              <a:gd name="adj1" fmla="val -117595"/>
              <a:gd name="adj2" fmla="val 731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29775" y="752342"/>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Sistema para el Control de Activos del MEP</a:t>
            </a:r>
            <a:br>
              <a:rPr lang="es-CR" sz="2800" b="1" dirty="0">
                <a:solidFill>
                  <a:srgbClr val="000000"/>
                </a:solidFill>
                <a:latin typeface="Arial Black" panose="020B0A04020102020204" pitchFamily="34" charset="0"/>
                <a:ea typeface="Calibri" panose="020F050202020403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54124" y="2121672"/>
            <a:ext cx="7905774" cy="381989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Todos los funcionarios de oficinas centrales y DRES tienen acceso, mediante el usuario y contraseña de red, en el menú principal del MEP.</a:t>
            </a: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584DB7B3-DC5F-4C13-8CB1-F839003BAD95}"/>
              </a:ext>
            </a:extLst>
          </p:cNvPr>
          <p:cNvPicPr>
            <a:picLocks noChangeAspect="1"/>
          </p:cNvPicPr>
          <p:nvPr/>
        </p:nvPicPr>
        <p:blipFill>
          <a:blip r:embed="rId4"/>
          <a:stretch>
            <a:fillRect/>
          </a:stretch>
        </p:blipFill>
        <p:spPr>
          <a:xfrm>
            <a:off x="4899599" y="3876050"/>
            <a:ext cx="2035604" cy="1071716"/>
          </a:xfrm>
          <a:prstGeom prst="rect">
            <a:avLst/>
          </a:prstGeom>
        </p:spPr>
      </p:pic>
      <p:sp>
        <p:nvSpPr>
          <p:cNvPr id="11" name="Freeform 6">
            <a:extLst>
              <a:ext uri="{FF2B5EF4-FFF2-40B4-BE49-F238E27FC236}">
                <a16:creationId xmlns:a16="http://schemas.microsoft.com/office/drawing/2014/main" id="{B0B4A919-2FED-55C7-4894-26845B6C7A57}"/>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5"/>
            <a:stretch>
              <a:fillRect/>
            </a:stretch>
          </a:blipFill>
        </p:spPr>
        <p:txBody>
          <a:bodyPr/>
          <a:lstStyle/>
          <a:p>
            <a:endParaRPr lang="es-CR" dirty="0"/>
          </a:p>
        </p:txBody>
      </p:sp>
      <p:sp>
        <p:nvSpPr>
          <p:cNvPr id="13" name="Freeform 23">
            <a:extLst>
              <a:ext uri="{FF2B5EF4-FFF2-40B4-BE49-F238E27FC236}">
                <a16:creationId xmlns:a16="http://schemas.microsoft.com/office/drawing/2014/main" id="{75C7C368-0BEE-3F56-08AC-2C7A2A7F6143}"/>
              </a:ext>
            </a:extLst>
          </p:cNvPr>
          <p:cNvSpPr/>
          <p:nvPr/>
        </p:nvSpPr>
        <p:spPr>
          <a:xfrm rot="5400000">
            <a:off x="7731488" y="-559066"/>
            <a:ext cx="652466" cy="2219843"/>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2DAB0"/>
          </a:solidFill>
        </p:spPr>
        <p:txBody>
          <a:bodyPr/>
          <a:lstStyle/>
          <a:p>
            <a:endParaRPr lang="es-CR" sz="900" dirty="0"/>
          </a:p>
        </p:txBody>
      </p:sp>
      <p:sp>
        <p:nvSpPr>
          <p:cNvPr id="14" name="Rectángulo 13">
            <a:extLst>
              <a:ext uri="{FF2B5EF4-FFF2-40B4-BE49-F238E27FC236}">
                <a16:creationId xmlns:a16="http://schemas.microsoft.com/office/drawing/2014/main" id="{2AFBB1B6-DD66-8DC9-7313-5ABC4DF6E288}"/>
              </a:ext>
            </a:extLst>
          </p:cNvPr>
          <p:cNvSpPr/>
          <p:nvPr/>
        </p:nvSpPr>
        <p:spPr>
          <a:xfrm>
            <a:off x="6947799" y="29853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chemeClr val="bg1"/>
                </a:solidFill>
                <a:cs typeface="Arial" panose="020B0604020202020204" pitchFamily="34" charset="0"/>
              </a:rPr>
              <a:t>4. SICAMEP</a:t>
            </a:r>
          </a:p>
        </p:txBody>
      </p:sp>
      <p:pic>
        <p:nvPicPr>
          <p:cNvPr id="3" name="Imagen 2">
            <a:hlinkClick r:id="rId6" action="ppaction://hlinksldjump"/>
            <a:extLst>
              <a:ext uri="{FF2B5EF4-FFF2-40B4-BE49-F238E27FC236}">
                <a16:creationId xmlns:a16="http://schemas.microsoft.com/office/drawing/2014/main" id="{D89AB5A0-297C-9AFA-F85C-786D066B8FB0}"/>
              </a:ext>
            </a:extLst>
          </p:cNvPr>
          <p:cNvPicPr>
            <a:picLocks noChangeAspect="1"/>
          </p:cNvPicPr>
          <p:nvPr/>
        </p:nvPicPr>
        <p:blipFill>
          <a:blip r:embed="rId7"/>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339996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10161" y="873408"/>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br>
              <a:rPr lang="es-CR" sz="1800" dirty="0">
                <a:solidFill>
                  <a:srgbClr val="000000"/>
                </a:solidFill>
                <a:effectLst/>
                <a:latin typeface="Arial" panose="020B0604020202020204" pitchFamily="34" charset="0"/>
                <a:ea typeface="Calibri" panose="020F0502020204030204" pitchFamily="34" charset="0"/>
              </a:rPr>
            </a:br>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Información disponible en SICAMEP</a:t>
            </a:r>
            <a:br>
              <a:rPr lang="es-CR" sz="2800" b="1" dirty="0">
                <a:solidFill>
                  <a:srgbClr val="000000"/>
                </a:solidFill>
                <a:latin typeface="Arial Black" panose="020B0A04020102020204" pitchFamily="34" charset="0"/>
                <a:ea typeface="Calibri" panose="020F050202020403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23272" y="2137001"/>
            <a:ext cx="7905774" cy="381989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400" b="1" dirty="0">
                <a:solidFill>
                  <a:srgbClr val="000000"/>
                </a:solidFill>
                <a:latin typeface="Lato" panose="020F0502020204030203" pitchFamily="34" charset="0"/>
                <a:ea typeface="Lato" panose="020F0502020204030203" pitchFamily="34" charset="0"/>
                <a:cs typeface="Lato" panose="020F0502020204030203" pitchFamily="34" charset="0"/>
              </a:rPr>
              <a:t>Módulo normativa: </a:t>
            </a:r>
          </a:p>
          <a:p>
            <a:pPr marL="342900" indent="-342900" algn="just">
              <a:buFont typeface="Arial" panose="020B0604020202020204" pitchFamily="34" charset="0"/>
              <a:buChar char="•"/>
            </a:pPr>
            <a:r>
              <a:rPr lang="es-CR" sz="2400" dirty="0">
                <a:solidFill>
                  <a:schemeClr val="tx1"/>
                </a:solidFill>
                <a:latin typeface="Lato" panose="020F0502020204030203" pitchFamily="34" charset="0"/>
                <a:ea typeface="Lato" panose="020F0502020204030203" pitchFamily="34" charset="0"/>
                <a:cs typeface="Lato" panose="020F0502020204030203" pitchFamily="34" charset="0"/>
              </a:rPr>
              <a:t>Manual de usuario.</a:t>
            </a:r>
          </a:p>
          <a:p>
            <a:pPr marL="342900" indent="-342900" algn="just">
              <a:buFont typeface="Arial" panose="020B0604020202020204" pitchFamily="34" charset="0"/>
              <a:buChar char="•"/>
            </a:pPr>
            <a:r>
              <a:rPr lang="es-CR" sz="2400" dirty="0">
                <a:solidFill>
                  <a:schemeClr val="tx1"/>
                </a:solidFill>
                <a:latin typeface="Lato" panose="020F0502020204030203" pitchFamily="34" charset="0"/>
                <a:ea typeface="Lato" panose="020F0502020204030203" pitchFamily="34" charset="0"/>
                <a:cs typeface="Lato" panose="020F0502020204030203" pitchFamily="34" charset="0"/>
              </a:rPr>
              <a:t>Procedimiento institucional.</a:t>
            </a:r>
          </a:p>
          <a:p>
            <a:pPr marL="342900" indent="-342900" algn="just">
              <a:buFont typeface="Arial" panose="020B0604020202020204" pitchFamily="34" charset="0"/>
              <a:buChar char="•"/>
            </a:pPr>
            <a:r>
              <a:rPr lang="es-CR" sz="2400" dirty="0">
                <a:solidFill>
                  <a:schemeClr val="tx1"/>
                </a:solidFill>
                <a:latin typeface="Lato" panose="020F0502020204030203" pitchFamily="34" charset="0"/>
                <a:ea typeface="Lato" panose="020F0502020204030203" pitchFamily="34" charset="0"/>
                <a:cs typeface="Lato" panose="020F0502020204030203" pitchFamily="34" charset="0"/>
              </a:rPr>
              <a:t>Reglamento, entre otros.</a:t>
            </a: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r>
              <a:rPr lang="es-CR" sz="2400" b="1" dirty="0">
                <a:solidFill>
                  <a:srgbClr val="000000"/>
                </a:solidFill>
                <a:latin typeface="Lato" panose="020F0502020204030203" pitchFamily="34" charset="0"/>
                <a:ea typeface="Lato" panose="020F0502020204030203" pitchFamily="34" charset="0"/>
                <a:cs typeface="Lato" panose="020F0502020204030203" pitchFamily="34" charset="0"/>
              </a:rPr>
              <a:t>Videos de capacitación</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a:t>
            </a: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7B8A61E6-912C-4F33-B717-41F95329F1B3}"/>
              </a:ext>
            </a:extLst>
          </p:cNvPr>
          <p:cNvPicPr>
            <a:picLocks noChangeAspect="1"/>
          </p:cNvPicPr>
          <p:nvPr/>
        </p:nvPicPr>
        <p:blipFill>
          <a:blip r:embed="rId3"/>
          <a:stretch>
            <a:fillRect/>
          </a:stretch>
        </p:blipFill>
        <p:spPr>
          <a:xfrm>
            <a:off x="4169713" y="4104644"/>
            <a:ext cx="1731690" cy="1594254"/>
          </a:xfrm>
          <a:prstGeom prst="rect">
            <a:avLst/>
          </a:prstGeom>
        </p:spPr>
      </p:pic>
      <p:sp>
        <p:nvSpPr>
          <p:cNvPr id="7" name="Freeform 6">
            <a:extLst>
              <a:ext uri="{FF2B5EF4-FFF2-40B4-BE49-F238E27FC236}">
                <a16:creationId xmlns:a16="http://schemas.microsoft.com/office/drawing/2014/main" id="{50E166E6-BC5E-78BE-46A8-661E51F68084}"/>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dirty="0"/>
          </a:p>
        </p:txBody>
      </p:sp>
      <p:sp>
        <p:nvSpPr>
          <p:cNvPr id="11" name="Freeform 23">
            <a:extLst>
              <a:ext uri="{FF2B5EF4-FFF2-40B4-BE49-F238E27FC236}">
                <a16:creationId xmlns:a16="http://schemas.microsoft.com/office/drawing/2014/main" id="{FEC6E422-EED2-6750-B4D4-1CC30411B689}"/>
              </a:ext>
            </a:extLst>
          </p:cNvPr>
          <p:cNvSpPr/>
          <p:nvPr/>
        </p:nvSpPr>
        <p:spPr>
          <a:xfrm rot="5400000">
            <a:off x="7731488" y="-559066"/>
            <a:ext cx="652466" cy="2219843"/>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2DAB0"/>
          </a:solidFill>
        </p:spPr>
        <p:txBody>
          <a:bodyPr/>
          <a:lstStyle/>
          <a:p>
            <a:endParaRPr lang="es-CR" sz="900" dirty="0"/>
          </a:p>
        </p:txBody>
      </p:sp>
      <p:sp>
        <p:nvSpPr>
          <p:cNvPr id="13" name="Rectángulo 12">
            <a:extLst>
              <a:ext uri="{FF2B5EF4-FFF2-40B4-BE49-F238E27FC236}">
                <a16:creationId xmlns:a16="http://schemas.microsoft.com/office/drawing/2014/main" id="{39463C07-D4F3-25A2-CC8B-5E496528AE02}"/>
              </a:ext>
            </a:extLst>
          </p:cNvPr>
          <p:cNvSpPr/>
          <p:nvPr/>
        </p:nvSpPr>
        <p:spPr>
          <a:xfrm>
            <a:off x="6947799" y="29853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chemeClr val="bg1"/>
                </a:solidFill>
                <a:cs typeface="Arial" panose="020B0604020202020204" pitchFamily="34" charset="0"/>
              </a:rPr>
              <a:t>4. SICAMEP</a:t>
            </a:r>
          </a:p>
        </p:txBody>
      </p:sp>
      <p:pic>
        <p:nvPicPr>
          <p:cNvPr id="3" name="Imagen 2">
            <a:hlinkClick r:id="rId5" action="ppaction://hlinksldjump"/>
            <a:extLst>
              <a:ext uri="{FF2B5EF4-FFF2-40B4-BE49-F238E27FC236}">
                <a16:creationId xmlns:a16="http://schemas.microsoft.com/office/drawing/2014/main" id="{4D414C41-A091-E412-548D-43C87A2AD052}"/>
              </a:ext>
            </a:extLst>
          </p:cNvPr>
          <p:cNvPicPr>
            <a:picLocks noChangeAspect="1"/>
          </p:cNvPicPr>
          <p:nvPr/>
        </p:nvPicPr>
        <p:blipFill>
          <a:blip r:embed="rId6"/>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466102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92461" y="1486109"/>
            <a:ext cx="354799" cy="914612"/>
            <a:chOff x="-1215153" y="-89302"/>
            <a:chExt cx="2353313" cy="5581882"/>
          </a:xfrm>
        </p:grpSpPr>
        <p:sp>
          <p:nvSpPr>
            <p:cNvPr id="3" name="Freeform 3"/>
            <p:cNvSpPr/>
            <p:nvPr/>
          </p:nvSpPr>
          <p:spPr>
            <a:xfrm>
              <a:off x="-1215153" y="-89302"/>
              <a:ext cx="2353313"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dirty="0"/>
            </a:p>
          </p:txBody>
        </p:sp>
      </p:grpSp>
      <p:grpSp>
        <p:nvGrpSpPr>
          <p:cNvPr id="4" name="Group 4"/>
          <p:cNvGrpSpPr/>
          <p:nvPr/>
        </p:nvGrpSpPr>
        <p:grpSpPr>
          <a:xfrm rot="-5400000">
            <a:off x="284488" y="2869026"/>
            <a:ext cx="354990" cy="914612"/>
            <a:chOff x="0" y="0"/>
            <a:chExt cx="2354580" cy="5581882"/>
          </a:xfrm>
        </p:grpSpPr>
        <p:sp>
          <p:nvSpPr>
            <p:cNvPr id="5" name="Freeform 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dirty="0"/>
            </a:p>
          </p:txBody>
        </p:sp>
      </p:grpSp>
      <p:grpSp>
        <p:nvGrpSpPr>
          <p:cNvPr id="6" name="Group 6"/>
          <p:cNvGrpSpPr/>
          <p:nvPr/>
        </p:nvGrpSpPr>
        <p:grpSpPr>
          <a:xfrm rot="-5400000">
            <a:off x="288507" y="4441379"/>
            <a:ext cx="357877" cy="909783"/>
            <a:chOff x="0" y="0"/>
            <a:chExt cx="2354580" cy="5581882"/>
          </a:xfrm>
        </p:grpSpPr>
        <p:sp>
          <p:nvSpPr>
            <p:cNvPr id="7" name="Freeform 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dirty="0"/>
            </a:p>
          </p:txBody>
        </p:sp>
      </p:grpSp>
      <p:sp>
        <p:nvSpPr>
          <p:cNvPr id="9" name="TextBox 9"/>
          <p:cNvSpPr txBox="1"/>
          <p:nvPr/>
        </p:nvSpPr>
        <p:spPr>
          <a:xfrm>
            <a:off x="919290" y="2113761"/>
            <a:ext cx="7977867" cy="923330"/>
          </a:xfrm>
          <a:prstGeom prst="rect">
            <a:avLst/>
          </a:prstGeom>
        </p:spPr>
        <p:txBody>
          <a:bodyPr wrap="square" lIns="0" tIns="0" rIns="0" bIns="0" rtlCol="0" anchor="t">
            <a:spAutoFit/>
          </a:bodyPr>
          <a:lstStyle/>
          <a:p>
            <a:pPr lvl="0" algn="just"/>
            <a:r>
              <a:rPr lang="es-CR" sz="2000" dirty="0">
                <a:latin typeface="Lato" panose="020F0502020204030203" pitchFamily="34" charset="0"/>
                <a:ea typeface="Lato" panose="020F0502020204030203" pitchFamily="34" charset="0"/>
                <a:cs typeface="Lato" panose="020F0502020204030203" pitchFamily="34" charset="0"/>
              </a:rPr>
              <a:t>Acceso que poseen todos los funcionarios del MEP con sólo ingresar su usuario y contraseña de red. Le permite actualizar sus datos y realizar el inventario, devoluciones, consultas y formularios.</a:t>
            </a:r>
          </a:p>
        </p:txBody>
      </p:sp>
      <p:sp>
        <p:nvSpPr>
          <p:cNvPr id="10" name="TextBox 10"/>
          <p:cNvSpPr txBox="1"/>
          <p:nvPr/>
        </p:nvSpPr>
        <p:spPr>
          <a:xfrm>
            <a:off x="987653" y="1830535"/>
            <a:ext cx="4463103" cy="269304"/>
          </a:xfrm>
          <a:prstGeom prst="rect">
            <a:avLst/>
          </a:prstGeom>
        </p:spPr>
        <p:txBody>
          <a:bodyPr lIns="0" tIns="0" rIns="0" bIns="0" rtlCol="0" anchor="t">
            <a:spAutoFit/>
          </a:bodyPr>
          <a:lstStyle/>
          <a:p>
            <a:pPr>
              <a:lnSpc>
                <a:spcPts val="2100"/>
              </a:lnSpc>
            </a:pPr>
            <a:r>
              <a:rPr lang="es-CR" sz="2400" b="1" spc="150" dirty="0">
                <a:solidFill>
                  <a:srgbClr val="2B4A9D"/>
                </a:solidFill>
                <a:latin typeface="Lato Bold"/>
              </a:rPr>
              <a:t>Común</a:t>
            </a:r>
          </a:p>
        </p:txBody>
      </p:sp>
      <p:sp>
        <p:nvSpPr>
          <p:cNvPr id="11" name="TextBox 11"/>
          <p:cNvSpPr txBox="1"/>
          <p:nvPr/>
        </p:nvSpPr>
        <p:spPr>
          <a:xfrm>
            <a:off x="565253" y="1791374"/>
            <a:ext cx="243528" cy="245708"/>
          </a:xfrm>
          <a:prstGeom prst="rect">
            <a:avLst/>
          </a:prstGeom>
        </p:spPr>
        <p:txBody>
          <a:bodyPr lIns="0" tIns="0" rIns="0" bIns="0" rtlCol="0" anchor="t">
            <a:spAutoFit/>
          </a:bodyPr>
          <a:lstStyle/>
          <a:p>
            <a:pPr algn="ctr">
              <a:lnSpc>
                <a:spcPts val="2100"/>
              </a:lnSpc>
            </a:pPr>
            <a:r>
              <a:rPr lang="en-US" sz="1600" spc="150" dirty="0">
                <a:solidFill>
                  <a:srgbClr val="FFFFFF"/>
                </a:solidFill>
                <a:latin typeface="Lato Bold"/>
              </a:rPr>
              <a:t>1</a:t>
            </a:r>
          </a:p>
        </p:txBody>
      </p:sp>
      <p:sp>
        <p:nvSpPr>
          <p:cNvPr id="12" name="TextBox 12"/>
          <p:cNvSpPr txBox="1"/>
          <p:nvPr/>
        </p:nvSpPr>
        <p:spPr>
          <a:xfrm>
            <a:off x="922338" y="3584223"/>
            <a:ext cx="8140253" cy="923330"/>
          </a:xfrm>
          <a:prstGeom prst="rect">
            <a:avLst/>
          </a:prstGeom>
        </p:spPr>
        <p:txBody>
          <a:bodyPr wrap="square" lIns="0" tIns="0" rIns="0" bIns="0" rtlCol="0" anchor="t">
            <a:spAutoFit/>
          </a:bodyPr>
          <a:lstStyle/>
          <a:p>
            <a:pPr lvl="0" algn="just"/>
            <a:r>
              <a:rPr lang="es-CR" sz="2000" dirty="0">
                <a:latin typeface="Lato" panose="020F0502020204030203" pitchFamily="34" charset="0"/>
                <a:ea typeface="Lato" panose="020F0502020204030203" pitchFamily="34" charset="0"/>
                <a:cs typeface="Lato" panose="020F0502020204030203" pitchFamily="34" charset="0"/>
              </a:rPr>
              <a:t>Acceso que deben solicitar las jefaturas vía oficio, aportando copia del nombramiento. Les permite realizar asignaciones, traslados y generar reportes</a:t>
            </a:r>
            <a:r>
              <a:rPr lang="es-CR" sz="1600" dirty="0">
                <a:latin typeface="Lato" panose="020F0502020204030203" pitchFamily="34" charset="0"/>
                <a:ea typeface="Lato" panose="020F0502020204030203" pitchFamily="34" charset="0"/>
                <a:cs typeface="Lato" panose="020F0502020204030203" pitchFamily="34" charset="0"/>
              </a:rPr>
              <a:t>.</a:t>
            </a:r>
          </a:p>
        </p:txBody>
      </p:sp>
      <p:sp>
        <p:nvSpPr>
          <p:cNvPr id="13" name="TextBox 13"/>
          <p:cNvSpPr txBox="1"/>
          <p:nvPr/>
        </p:nvSpPr>
        <p:spPr>
          <a:xfrm>
            <a:off x="565253" y="3172302"/>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2</a:t>
            </a:r>
          </a:p>
        </p:txBody>
      </p:sp>
      <p:sp>
        <p:nvSpPr>
          <p:cNvPr id="14" name="TextBox 14"/>
          <p:cNvSpPr txBox="1"/>
          <p:nvPr/>
        </p:nvSpPr>
        <p:spPr>
          <a:xfrm>
            <a:off x="941800" y="3232106"/>
            <a:ext cx="4463103" cy="538609"/>
          </a:xfrm>
          <a:prstGeom prst="rect">
            <a:avLst/>
          </a:prstGeom>
        </p:spPr>
        <p:txBody>
          <a:bodyPr lIns="0" tIns="0" rIns="0" bIns="0" rtlCol="0" anchor="t">
            <a:spAutoFit/>
          </a:bodyPr>
          <a:lstStyle/>
          <a:p>
            <a:pPr>
              <a:lnSpc>
                <a:spcPts val="2100"/>
              </a:lnSpc>
            </a:pPr>
            <a:r>
              <a:rPr lang="es-CR" sz="2400" spc="150" dirty="0">
                <a:solidFill>
                  <a:srgbClr val="2B4A9D"/>
                </a:solidFill>
                <a:latin typeface="Lato Bold"/>
              </a:rPr>
              <a:t>Jefatura</a:t>
            </a:r>
          </a:p>
          <a:p>
            <a:pPr>
              <a:lnSpc>
                <a:spcPts val="2100"/>
              </a:lnSpc>
            </a:pPr>
            <a:endParaRPr lang="en-US" sz="2000" spc="150" dirty="0">
              <a:solidFill>
                <a:srgbClr val="2B4A9D"/>
              </a:solidFill>
              <a:latin typeface="Lato Bold"/>
            </a:endParaRPr>
          </a:p>
        </p:txBody>
      </p:sp>
      <p:sp>
        <p:nvSpPr>
          <p:cNvPr id="15" name="TextBox 15"/>
          <p:cNvSpPr txBox="1"/>
          <p:nvPr/>
        </p:nvSpPr>
        <p:spPr>
          <a:xfrm>
            <a:off x="930563" y="5016243"/>
            <a:ext cx="8056936" cy="1457643"/>
          </a:xfrm>
          <a:prstGeom prst="rect">
            <a:avLst/>
          </a:prstGeom>
        </p:spPr>
        <p:txBody>
          <a:bodyPr wrap="square" lIns="0" tIns="0" rIns="0" bIns="0" rtlCol="0" anchor="t">
            <a:spAutoFit/>
          </a:bodyPr>
          <a:lstStyle/>
          <a:p>
            <a:pPr lvl="0" algn="just"/>
            <a:r>
              <a:rPr lang="es-CR" sz="2000" dirty="0">
                <a:latin typeface="Lato" panose="020F0502020204030203" pitchFamily="34" charset="0"/>
                <a:ea typeface="Lato" panose="020F0502020204030203" pitchFamily="34" charset="0"/>
                <a:cs typeface="Lato" panose="020F0502020204030203" pitchFamily="34" charset="0"/>
              </a:rPr>
              <a:t>Funcionario designado por la jefatura para administrar su inventario desde el módulo multifuncional. Le permite realizar en nombre de la jefatura: asignaciones, traslados y reportes. Se designa por la jefatura enviando un oficio de solicitud al Depto. de Administración de Bienes.</a:t>
            </a:r>
          </a:p>
          <a:p>
            <a:pPr>
              <a:lnSpc>
                <a:spcPts val="1875"/>
              </a:lnSpc>
            </a:pPr>
            <a:endParaRPr lang="en-US" sz="1500" spc="150" dirty="0">
              <a:solidFill>
                <a:srgbClr val="000000"/>
              </a:solidFill>
              <a:latin typeface="Lato Italics"/>
            </a:endParaRPr>
          </a:p>
        </p:txBody>
      </p:sp>
      <p:sp>
        <p:nvSpPr>
          <p:cNvPr id="16" name="TextBox 16"/>
          <p:cNvSpPr txBox="1"/>
          <p:nvPr/>
        </p:nvSpPr>
        <p:spPr>
          <a:xfrm>
            <a:off x="576116" y="4792369"/>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3</a:t>
            </a:r>
          </a:p>
        </p:txBody>
      </p:sp>
      <p:sp>
        <p:nvSpPr>
          <p:cNvPr id="17" name="TextBox 17"/>
          <p:cNvSpPr txBox="1"/>
          <p:nvPr/>
        </p:nvSpPr>
        <p:spPr>
          <a:xfrm>
            <a:off x="987653" y="4792369"/>
            <a:ext cx="5631554" cy="538609"/>
          </a:xfrm>
          <a:prstGeom prst="rect">
            <a:avLst/>
          </a:prstGeom>
        </p:spPr>
        <p:txBody>
          <a:bodyPr wrap="square" lIns="0" tIns="0" rIns="0" bIns="0" rtlCol="0" anchor="t">
            <a:spAutoFit/>
          </a:bodyPr>
          <a:lstStyle/>
          <a:p>
            <a:pPr>
              <a:lnSpc>
                <a:spcPts val="2100"/>
              </a:lnSpc>
            </a:pPr>
            <a:r>
              <a:rPr lang="es-CR" sz="2400" spc="150" dirty="0">
                <a:solidFill>
                  <a:srgbClr val="2B4A9D"/>
                </a:solidFill>
                <a:latin typeface="Lato Bold"/>
              </a:rPr>
              <a:t>Administrador de dependencia</a:t>
            </a:r>
          </a:p>
          <a:p>
            <a:pPr>
              <a:lnSpc>
                <a:spcPts val="2100"/>
              </a:lnSpc>
            </a:pPr>
            <a:endParaRPr lang="en-US" sz="2000" spc="150" dirty="0">
              <a:solidFill>
                <a:srgbClr val="2B4A9D"/>
              </a:solidFill>
              <a:latin typeface="Lato Bold"/>
            </a:endParaRPr>
          </a:p>
        </p:txBody>
      </p:sp>
      <p:sp>
        <p:nvSpPr>
          <p:cNvPr id="8" name="Freeform 6">
            <a:extLst>
              <a:ext uri="{FF2B5EF4-FFF2-40B4-BE49-F238E27FC236}">
                <a16:creationId xmlns:a16="http://schemas.microsoft.com/office/drawing/2014/main" id="{0920B6FA-5DDB-202D-30F3-4C9084A8EB5F}"/>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sp>
        <p:nvSpPr>
          <p:cNvPr id="19" name="Freeform 23">
            <a:extLst>
              <a:ext uri="{FF2B5EF4-FFF2-40B4-BE49-F238E27FC236}">
                <a16:creationId xmlns:a16="http://schemas.microsoft.com/office/drawing/2014/main" id="{ABE16120-A59D-F277-A976-3992D1F057C0}"/>
              </a:ext>
            </a:extLst>
          </p:cNvPr>
          <p:cNvSpPr/>
          <p:nvPr/>
        </p:nvSpPr>
        <p:spPr>
          <a:xfrm rot="5400000">
            <a:off x="7731488" y="-559066"/>
            <a:ext cx="652466" cy="2219843"/>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2DAB0"/>
          </a:solidFill>
        </p:spPr>
        <p:txBody>
          <a:bodyPr/>
          <a:lstStyle/>
          <a:p>
            <a:endParaRPr lang="es-CR" sz="900" dirty="0"/>
          </a:p>
        </p:txBody>
      </p:sp>
      <p:sp>
        <p:nvSpPr>
          <p:cNvPr id="20" name="Rectángulo 19">
            <a:extLst>
              <a:ext uri="{FF2B5EF4-FFF2-40B4-BE49-F238E27FC236}">
                <a16:creationId xmlns:a16="http://schemas.microsoft.com/office/drawing/2014/main" id="{8588DD77-06A4-C992-DC83-7C0EA4FD9FA0}"/>
              </a:ext>
            </a:extLst>
          </p:cNvPr>
          <p:cNvSpPr/>
          <p:nvPr/>
        </p:nvSpPr>
        <p:spPr>
          <a:xfrm>
            <a:off x="6947799" y="29853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chemeClr val="bg1"/>
                </a:solidFill>
                <a:cs typeface="Arial" panose="020B0604020202020204" pitchFamily="34" charset="0"/>
              </a:rPr>
              <a:t>4. SICAMEP</a:t>
            </a:r>
          </a:p>
        </p:txBody>
      </p:sp>
      <p:sp>
        <p:nvSpPr>
          <p:cNvPr id="21" name="Título 1">
            <a:extLst>
              <a:ext uri="{FF2B5EF4-FFF2-40B4-BE49-F238E27FC236}">
                <a16:creationId xmlns:a16="http://schemas.microsoft.com/office/drawing/2014/main" id="{35404111-A032-5971-2B94-44FE1D61732F}"/>
              </a:ext>
            </a:extLst>
          </p:cNvPr>
          <p:cNvSpPr txBox="1">
            <a:spLocks/>
          </p:cNvSpPr>
          <p:nvPr/>
        </p:nvSpPr>
        <p:spPr>
          <a:xfrm>
            <a:off x="-59910" y="445667"/>
            <a:ext cx="8689673" cy="9401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CR" sz="1800" dirty="0">
                <a:solidFill>
                  <a:srgbClr val="000000"/>
                </a:solidFill>
                <a:latin typeface="Arial" panose="020B0604020202020204" pitchFamily="34" charset="0"/>
                <a:ea typeface="Calibri" panose="020F0502020204030204" pitchFamily="34" charset="0"/>
              </a:rPr>
            </a:br>
            <a:br>
              <a:rPr lang="es-CR" sz="1800" dirty="0">
                <a:solidFill>
                  <a:srgbClr val="000000"/>
                </a:solidFill>
                <a:latin typeface="Arial" panose="020B0604020202020204" pitchFamily="34" charset="0"/>
                <a:ea typeface="Calibri" panose="020F0502020204030204" pitchFamily="34" charset="0"/>
              </a:rPr>
            </a:br>
            <a:br>
              <a:rPr lang="es-CR" sz="1800" dirty="0">
                <a:solidFill>
                  <a:srgbClr val="000000"/>
                </a:solidFill>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Roles de usuarios</a:t>
            </a:r>
            <a:br>
              <a:rPr lang="es-CR" sz="2800" b="1" dirty="0">
                <a:solidFill>
                  <a:srgbClr val="000000"/>
                </a:solidFill>
                <a:latin typeface="Arial Black" panose="020B0A04020102020204" pitchFamily="34" charset="0"/>
                <a:ea typeface="Calibri" panose="020F050202020403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endParaRPr lang="es-CR" sz="2400" dirty="0"/>
          </a:p>
        </p:txBody>
      </p:sp>
      <p:pic>
        <p:nvPicPr>
          <p:cNvPr id="22" name="Imagen 21">
            <a:hlinkClick r:id="rId4" action="ppaction://hlinksldjump"/>
            <a:extLst>
              <a:ext uri="{FF2B5EF4-FFF2-40B4-BE49-F238E27FC236}">
                <a16:creationId xmlns:a16="http://schemas.microsoft.com/office/drawing/2014/main" id="{08121166-AC92-D627-7DB0-CEA7DBA76685}"/>
              </a:ext>
            </a:extLst>
          </p:cNvPr>
          <p:cNvPicPr>
            <a:picLocks noChangeAspect="1"/>
          </p:cNvPicPr>
          <p:nvPr/>
        </p:nvPicPr>
        <p:blipFill>
          <a:blip r:embed="rId5"/>
          <a:stretch>
            <a:fillRect/>
          </a:stretch>
        </p:blipFill>
        <p:spPr>
          <a:xfrm>
            <a:off x="8492026" y="6181684"/>
            <a:ext cx="495473" cy="5844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a:extLst>
              <a:ext uri="{FF2B5EF4-FFF2-40B4-BE49-F238E27FC236}">
                <a16:creationId xmlns:a16="http://schemas.microsoft.com/office/drawing/2014/main" id="{50E166E6-BC5E-78BE-46A8-661E51F68084}"/>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sp>
        <p:nvSpPr>
          <p:cNvPr id="11" name="Freeform 23">
            <a:extLst>
              <a:ext uri="{FF2B5EF4-FFF2-40B4-BE49-F238E27FC236}">
                <a16:creationId xmlns:a16="http://schemas.microsoft.com/office/drawing/2014/main" id="{FEC6E422-EED2-6750-B4D4-1CC30411B689}"/>
              </a:ext>
            </a:extLst>
          </p:cNvPr>
          <p:cNvSpPr/>
          <p:nvPr/>
        </p:nvSpPr>
        <p:spPr>
          <a:xfrm rot="5400000">
            <a:off x="7731488" y="-559066"/>
            <a:ext cx="652466" cy="2219843"/>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2DAB0"/>
          </a:solidFill>
        </p:spPr>
        <p:txBody>
          <a:bodyPr/>
          <a:lstStyle/>
          <a:p>
            <a:endParaRPr lang="es-CR" sz="900" dirty="0"/>
          </a:p>
        </p:txBody>
      </p:sp>
      <p:sp>
        <p:nvSpPr>
          <p:cNvPr id="13" name="Rectángulo 12">
            <a:extLst>
              <a:ext uri="{FF2B5EF4-FFF2-40B4-BE49-F238E27FC236}">
                <a16:creationId xmlns:a16="http://schemas.microsoft.com/office/drawing/2014/main" id="{39463C07-D4F3-25A2-CC8B-5E496528AE02}"/>
              </a:ext>
            </a:extLst>
          </p:cNvPr>
          <p:cNvSpPr/>
          <p:nvPr/>
        </p:nvSpPr>
        <p:spPr>
          <a:xfrm>
            <a:off x="6947799" y="29853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chemeClr val="bg1"/>
                </a:solidFill>
                <a:cs typeface="Arial" panose="020B0604020202020204" pitchFamily="34" charset="0"/>
              </a:rPr>
              <a:t>4. SICAMEP</a:t>
            </a:r>
          </a:p>
        </p:txBody>
      </p:sp>
      <p:pic>
        <p:nvPicPr>
          <p:cNvPr id="14" name="Imagen 13">
            <a:extLst>
              <a:ext uri="{FF2B5EF4-FFF2-40B4-BE49-F238E27FC236}">
                <a16:creationId xmlns:a16="http://schemas.microsoft.com/office/drawing/2014/main" id="{63FFD84C-8783-6EAE-F7EA-B2E7C22D170F}"/>
              </a:ext>
            </a:extLst>
          </p:cNvPr>
          <p:cNvPicPr>
            <a:picLocks noChangeAspect="1"/>
          </p:cNvPicPr>
          <p:nvPr/>
        </p:nvPicPr>
        <p:blipFill rotWithShape="1">
          <a:blip r:embed="rId4"/>
          <a:srcRect t="2770"/>
          <a:stretch/>
        </p:blipFill>
        <p:spPr>
          <a:xfrm>
            <a:off x="2484376" y="1509062"/>
            <a:ext cx="6588225" cy="5124316"/>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15" name="Título 1">
            <a:extLst>
              <a:ext uri="{FF2B5EF4-FFF2-40B4-BE49-F238E27FC236}">
                <a16:creationId xmlns:a16="http://schemas.microsoft.com/office/drawing/2014/main" id="{76B5D299-5E6A-41E6-1E1C-D1CE642C73D3}"/>
              </a:ext>
            </a:extLst>
          </p:cNvPr>
          <p:cNvSpPr txBox="1">
            <a:spLocks/>
          </p:cNvSpPr>
          <p:nvPr/>
        </p:nvSpPr>
        <p:spPr>
          <a:xfrm>
            <a:off x="41513" y="579811"/>
            <a:ext cx="8689673" cy="94011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CR" sz="1800" dirty="0">
                <a:solidFill>
                  <a:srgbClr val="000000"/>
                </a:solidFill>
                <a:latin typeface="Arial" panose="020B0604020202020204" pitchFamily="34" charset="0"/>
                <a:ea typeface="Calibri" panose="020F0502020204030204" pitchFamily="34" charset="0"/>
              </a:rPr>
            </a:br>
            <a:br>
              <a:rPr lang="es-CR" sz="1800" dirty="0">
                <a:solidFill>
                  <a:srgbClr val="000000"/>
                </a:solidFill>
                <a:latin typeface="Arial" panose="020B0604020202020204" pitchFamily="34" charset="0"/>
                <a:ea typeface="Calibri" panose="020F0502020204030204" pitchFamily="34" charset="0"/>
              </a:rPr>
            </a:br>
            <a:br>
              <a:rPr lang="es-CR" sz="1800" dirty="0">
                <a:solidFill>
                  <a:srgbClr val="000000"/>
                </a:solidFill>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Accesos por</a:t>
            </a:r>
          </a:p>
          <a:p>
            <a:r>
              <a:rPr lang="es-CR" sz="2400" b="1" spc="375" dirty="0">
                <a:solidFill>
                  <a:srgbClr val="182951"/>
                </a:solidFill>
                <a:latin typeface="Poppins Ultra-Bold"/>
                <a:ea typeface="+mn-ea"/>
                <a:cs typeface="+mn-cs"/>
              </a:rPr>
              <a:t>roles</a:t>
            </a:r>
            <a:br>
              <a:rPr lang="es-ES" sz="2400" b="1" dirty="0">
                <a:latin typeface="Arial" panose="020B0604020202020204" pitchFamily="34" charset="0"/>
                <a:cs typeface="Arial" panose="020B0604020202020204" pitchFamily="34" charset="0"/>
              </a:rPr>
            </a:br>
            <a:endParaRPr lang="es-CR" sz="2400" dirty="0"/>
          </a:p>
        </p:txBody>
      </p:sp>
      <p:sp>
        <p:nvSpPr>
          <p:cNvPr id="22" name="Rectángulo: esquinas redondeadas 21">
            <a:hlinkClick r:id="rId5" action="ppaction://hlinksldjump"/>
            <a:extLst>
              <a:ext uri="{FF2B5EF4-FFF2-40B4-BE49-F238E27FC236}">
                <a16:creationId xmlns:a16="http://schemas.microsoft.com/office/drawing/2014/main" id="{24EFEBC7-C3A5-D0D2-B404-77BB1F0A5512}"/>
              </a:ext>
            </a:extLst>
          </p:cNvPr>
          <p:cNvSpPr/>
          <p:nvPr/>
        </p:nvSpPr>
        <p:spPr>
          <a:xfrm>
            <a:off x="323528" y="2348880"/>
            <a:ext cx="1587869" cy="49888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 Todos los usuarios</a:t>
            </a:r>
            <a:endParaRPr lang="es-CR" dirty="0"/>
          </a:p>
        </p:txBody>
      </p:sp>
      <p:sp>
        <p:nvSpPr>
          <p:cNvPr id="23" name="Rectángulo: esquinas redondeadas 22">
            <a:hlinkClick r:id="rId6" action="ppaction://hlinksldjump"/>
            <a:extLst>
              <a:ext uri="{FF2B5EF4-FFF2-40B4-BE49-F238E27FC236}">
                <a16:creationId xmlns:a16="http://schemas.microsoft.com/office/drawing/2014/main" id="{E66B3233-2011-8135-4ED2-BDBB2D27BDCE}"/>
              </a:ext>
            </a:extLst>
          </p:cNvPr>
          <p:cNvSpPr/>
          <p:nvPr/>
        </p:nvSpPr>
        <p:spPr>
          <a:xfrm>
            <a:off x="323528" y="3195810"/>
            <a:ext cx="1587869" cy="498880"/>
          </a:xfrm>
          <a:prstGeom prst="roundRect">
            <a:avLst/>
          </a:prstGeom>
          <a:solidFill>
            <a:srgbClr val="D4A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2. Sólo jefaturas</a:t>
            </a:r>
            <a:endParaRPr lang="es-CR" dirty="0"/>
          </a:p>
        </p:txBody>
      </p:sp>
      <p:sp>
        <p:nvSpPr>
          <p:cNvPr id="24" name="Rectángulo: esquinas redondeadas 23">
            <a:hlinkClick r:id="rId7" action="ppaction://hlinksldjump"/>
            <a:extLst>
              <a:ext uri="{FF2B5EF4-FFF2-40B4-BE49-F238E27FC236}">
                <a16:creationId xmlns:a16="http://schemas.microsoft.com/office/drawing/2014/main" id="{B5A6BA6B-8DA8-8908-3813-AB9BBA9DFF72}"/>
              </a:ext>
            </a:extLst>
          </p:cNvPr>
          <p:cNvSpPr/>
          <p:nvPr/>
        </p:nvSpPr>
        <p:spPr>
          <a:xfrm>
            <a:off x="238370" y="3997628"/>
            <a:ext cx="1957366" cy="655507"/>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3. Administrador dependencia</a:t>
            </a:r>
            <a:endParaRPr lang="es-CR" dirty="0"/>
          </a:p>
        </p:txBody>
      </p:sp>
      <p:sp>
        <p:nvSpPr>
          <p:cNvPr id="26" name="Globo: flecha hacia arriba 25">
            <a:extLst>
              <a:ext uri="{FF2B5EF4-FFF2-40B4-BE49-F238E27FC236}">
                <a16:creationId xmlns:a16="http://schemas.microsoft.com/office/drawing/2014/main" id="{6CE6D559-56AA-C77C-336E-27E3222FECCA}"/>
              </a:ext>
            </a:extLst>
          </p:cNvPr>
          <p:cNvSpPr/>
          <p:nvPr/>
        </p:nvSpPr>
        <p:spPr>
          <a:xfrm>
            <a:off x="3800490" y="2394417"/>
            <a:ext cx="589832" cy="504056"/>
          </a:xfrm>
          <a:prstGeom prst="upArrowCallou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endParaRPr lang="es-CR" dirty="0"/>
          </a:p>
        </p:txBody>
      </p:sp>
      <p:sp>
        <p:nvSpPr>
          <p:cNvPr id="28" name="Globo: flecha hacia abajo 27">
            <a:extLst>
              <a:ext uri="{FF2B5EF4-FFF2-40B4-BE49-F238E27FC236}">
                <a16:creationId xmlns:a16="http://schemas.microsoft.com/office/drawing/2014/main" id="{9E59653D-2C15-C022-34CC-CF6C8FE829D4}"/>
              </a:ext>
            </a:extLst>
          </p:cNvPr>
          <p:cNvSpPr/>
          <p:nvPr/>
        </p:nvSpPr>
        <p:spPr>
          <a:xfrm>
            <a:off x="5904696" y="1701242"/>
            <a:ext cx="432048" cy="432048"/>
          </a:xfrm>
          <a:prstGeom prst="downArrowCallou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endParaRPr lang="es-CR" dirty="0"/>
          </a:p>
        </p:txBody>
      </p:sp>
      <p:sp>
        <p:nvSpPr>
          <p:cNvPr id="29" name="Globo: flecha hacia abajo 28">
            <a:extLst>
              <a:ext uri="{FF2B5EF4-FFF2-40B4-BE49-F238E27FC236}">
                <a16:creationId xmlns:a16="http://schemas.microsoft.com/office/drawing/2014/main" id="{A23F666D-9BAF-C4ED-BB10-7B00F4A77A50}"/>
              </a:ext>
            </a:extLst>
          </p:cNvPr>
          <p:cNvSpPr/>
          <p:nvPr/>
        </p:nvSpPr>
        <p:spPr>
          <a:xfrm>
            <a:off x="6731775" y="1701242"/>
            <a:ext cx="432048" cy="432048"/>
          </a:xfrm>
          <a:prstGeom prst="downArrowCallou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endParaRPr lang="es-CR" dirty="0"/>
          </a:p>
        </p:txBody>
      </p:sp>
      <p:sp>
        <p:nvSpPr>
          <p:cNvPr id="30" name="Globo: flecha izquierda 29">
            <a:extLst>
              <a:ext uri="{FF2B5EF4-FFF2-40B4-BE49-F238E27FC236}">
                <a16:creationId xmlns:a16="http://schemas.microsoft.com/office/drawing/2014/main" id="{460A82A9-7242-1FBC-857D-1AB96C7412BD}"/>
              </a:ext>
            </a:extLst>
          </p:cNvPr>
          <p:cNvSpPr/>
          <p:nvPr/>
        </p:nvSpPr>
        <p:spPr>
          <a:xfrm>
            <a:off x="6407877" y="2415712"/>
            <a:ext cx="589832" cy="432048"/>
          </a:xfrm>
          <a:prstGeom prst="leftArrowCallou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endParaRPr lang="es-CR" dirty="0"/>
          </a:p>
        </p:txBody>
      </p:sp>
      <p:sp>
        <p:nvSpPr>
          <p:cNvPr id="31" name="Cerrar llave 30">
            <a:extLst>
              <a:ext uri="{FF2B5EF4-FFF2-40B4-BE49-F238E27FC236}">
                <a16:creationId xmlns:a16="http://schemas.microsoft.com/office/drawing/2014/main" id="{DBDDD506-C82B-E83C-1E9E-73481B2184E9}"/>
              </a:ext>
            </a:extLst>
          </p:cNvPr>
          <p:cNvSpPr/>
          <p:nvPr/>
        </p:nvSpPr>
        <p:spPr>
          <a:xfrm>
            <a:off x="6407877" y="2898473"/>
            <a:ext cx="431583" cy="890567"/>
          </a:xfrm>
          <a:prstGeom prst="rightBrace">
            <a:avLst>
              <a:gd name="adj1" fmla="val 42762"/>
              <a:gd name="adj2" fmla="val 50000"/>
            </a:avLst>
          </a:prstGeom>
          <a:ln>
            <a:solidFill>
              <a:srgbClr val="D4AC3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R" dirty="0"/>
          </a:p>
        </p:txBody>
      </p:sp>
      <p:sp>
        <p:nvSpPr>
          <p:cNvPr id="32" name="Rectángulo 31">
            <a:extLst>
              <a:ext uri="{FF2B5EF4-FFF2-40B4-BE49-F238E27FC236}">
                <a16:creationId xmlns:a16="http://schemas.microsoft.com/office/drawing/2014/main" id="{9A13AA5A-E493-4684-5D96-B926439D34E6}"/>
              </a:ext>
            </a:extLst>
          </p:cNvPr>
          <p:cNvSpPr/>
          <p:nvPr/>
        </p:nvSpPr>
        <p:spPr>
          <a:xfrm>
            <a:off x="6886981" y="3140968"/>
            <a:ext cx="431583" cy="432048"/>
          </a:xfrm>
          <a:prstGeom prst="rect">
            <a:avLst/>
          </a:prstGeom>
          <a:solidFill>
            <a:srgbClr val="D4AC3C"/>
          </a:solidFill>
          <a:ln>
            <a:solidFill>
              <a:srgbClr val="D4AC3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2</a:t>
            </a:r>
            <a:endParaRPr lang="es-CR" dirty="0"/>
          </a:p>
        </p:txBody>
      </p:sp>
      <p:sp>
        <p:nvSpPr>
          <p:cNvPr id="33" name="Globo: flecha hacia arriba 32">
            <a:extLst>
              <a:ext uri="{FF2B5EF4-FFF2-40B4-BE49-F238E27FC236}">
                <a16:creationId xmlns:a16="http://schemas.microsoft.com/office/drawing/2014/main" id="{F4D8D494-8034-C22E-0504-30D9B4F8BDD4}"/>
              </a:ext>
            </a:extLst>
          </p:cNvPr>
          <p:cNvSpPr/>
          <p:nvPr/>
        </p:nvSpPr>
        <p:spPr>
          <a:xfrm>
            <a:off x="5364088" y="3997628"/>
            <a:ext cx="540608" cy="511492"/>
          </a:xfrm>
          <a:prstGeom prst="upArrowCallou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3</a:t>
            </a:r>
            <a:endParaRPr lang="es-CR" dirty="0"/>
          </a:p>
        </p:txBody>
      </p:sp>
      <p:sp>
        <p:nvSpPr>
          <p:cNvPr id="34" name="Globo: flecha hacia abajo 33">
            <a:extLst>
              <a:ext uri="{FF2B5EF4-FFF2-40B4-BE49-F238E27FC236}">
                <a16:creationId xmlns:a16="http://schemas.microsoft.com/office/drawing/2014/main" id="{41457576-C66E-5DAF-7856-D125C010E8FD}"/>
              </a:ext>
            </a:extLst>
          </p:cNvPr>
          <p:cNvSpPr/>
          <p:nvPr/>
        </p:nvSpPr>
        <p:spPr>
          <a:xfrm>
            <a:off x="5562464" y="5266850"/>
            <a:ext cx="432048" cy="432048"/>
          </a:xfrm>
          <a:prstGeom prst="downArrowCallou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endParaRPr lang="es-CR" dirty="0"/>
          </a:p>
        </p:txBody>
      </p:sp>
      <p:sp>
        <p:nvSpPr>
          <p:cNvPr id="35" name="Globo: flecha hacia abajo 34">
            <a:extLst>
              <a:ext uri="{FF2B5EF4-FFF2-40B4-BE49-F238E27FC236}">
                <a16:creationId xmlns:a16="http://schemas.microsoft.com/office/drawing/2014/main" id="{881AC3F3-34C6-1D46-F45A-5C808C702D06}"/>
              </a:ext>
            </a:extLst>
          </p:cNvPr>
          <p:cNvSpPr/>
          <p:nvPr/>
        </p:nvSpPr>
        <p:spPr>
          <a:xfrm>
            <a:off x="3375348" y="5319328"/>
            <a:ext cx="432048" cy="432048"/>
          </a:xfrm>
          <a:prstGeom prst="downArrowCallou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endParaRPr lang="es-CR" dirty="0"/>
          </a:p>
        </p:txBody>
      </p:sp>
      <p:pic>
        <p:nvPicPr>
          <p:cNvPr id="36" name="Imagen 35">
            <a:hlinkClick r:id="rId8" action="ppaction://hlinksldjump"/>
            <a:extLst>
              <a:ext uri="{FF2B5EF4-FFF2-40B4-BE49-F238E27FC236}">
                <a16:creationId xmlns:a16="http://schemas.microsoft.com/office/drawing/2014/main" id="{026A409D-DA3C-9A2D-5708-E6E957E4C7A5}"/>
              </a:ext>
            </a:extLst>
          </p:cNvPr>
          <p:cNvPicPr>
            <a:picLocks noChangeAspect="1"/>
          </p:cNvPicPr>
          <p:nvPr/>
        </p:nvPicPr>
        <p:blipFill>
          <a:blip r:embed="rId9"/>
          <a:stretch>
            <a:fillRect/>
          </a:stretch>
        </p:blipFill>
        <p:spPr>
          <a:xfrm>
            <a:off x="-1908720" y="5698898"/>
            <a:ext cx="639489" cy="754269"/>
          </a:xfrm>
          <a:prstGeom prst="rect">
            <a:avLst/>
          </a:prstGeom>
        </p:spPr>
      </p:pic>
    </p:spTree>
    <p:extLst>
      <p:ext uri="{BB962C8B-B14F-4D97-AF65-F5344CB8AC3E}">
        <p14:creationId xmlns:p14="http://schemas.microsoft.com/office/powerpoint/2010/main" val="2179153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0" y="859217"/>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1. ¿Cómo se realiza el registro inicial de un funcionario? </a:t>
            </a: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66882" y="2370581"/>
            <a:ext cx="4165158" cy="381989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000" dirty="0">
                <a:solidFill>
                  <a:schemeClr val="tx1"/>
                </a:solidFill>
                <a:latin typeface="Lato" panose="020F0502020204030203" pitchFamily="34" charset="0"/>
                <a:ea typeface="Lato" panose="020F0502020204030203" pitchFamily="34" charset="0"/>
                <a:cs typeface="Lato" panose="020F0502020204030203" pitchFamily="34" charset="0"/>
              </a:rPr>
              <a:t>Los funcionarios pueden ingresar al sistema con el usuario y contraseña de red ( los mismos de ingreso al equipo).</a:t>
            </a:r>
          </a:p>
          <a:p>
            <a:pPr algn="just"/>
            <a:endParaRPr lang="es-CR" sz="200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r>
              <a:rPr lang="es-CR" sz="2000" dirty="0">
                <a:solidFill>
                  <a:schemeClr val="tx1"/>
                </a:solidFill>
                <a:latin typeface="Lato" panose="020F0502020204030203" pitchFamily="34" charset="0"/>
                <a:ea typeface="Lato" panose="020F0502020204030203" pitchFamily="34" charset="0"/>
                <a:cs typeface="Lato" panose="020F0502020204030203" pitchFamily="34" charset="0"/>
              </a:rPr>
              <a:t>Para que el sistema los reconozca en alguna dependencia y puedan accesar al módulo: Bienes, deben actualizar los datos personales y laborales, de igual forma si cambian de dependencia.</a:t>
            </a: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0C884DA-E6F0-4EA8-A267-8D929B3A7260}"/>
              </a:ext>
            </a:extLst>
          </p:cNvPr>
          <p:cNvSpPr/>
          <p:nvPr/>
        </p:nvSpPr>
        <p:spPr>
          <a:xfrm>
            <a:off x="5508104" y="41632"/>
            <a:ext cx="1251208"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sz="20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4" name="Freeform 6">
            <a:extLst>
              <a:ext uri="{FF2B5EF4-FFF2-40B4-BE49-F238E27FC236}">
                <a16:creationId xmlns:a16="http://schemas.microsoft.com/office/drawing/2014/main" id="{91367C82-D398-FBEA-8ECD-69B745035892}"/>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sp>
        <p:nvSpPr>
          <p:cNvPr id="7" name="Freeform 23">
            <a:extLst>
              <a:ext uri="{FF2B5EF4-FFF2-40B4-BE49-F238E27FC236}">
                <a16:creationId xmlns:a16="http://schemas.microsoft.com/office/drawing/2014/main" id="{B3EEB376-23A2-ED5A-B63D-C9EF0CD59998}"/>
              </a:ext>
            </a:extLst>
          </p:cNvPr>
          <p:cNvSpPr/>
          <p:nvPr/>
        </p:nvSpPr>
        <p:spPr>
          <a:xfrm rot="5400000">
            <a:off x="7731488" y="-559066"/>
            <a:ext cx="652466" cy="2219843"/>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2DAB0"/>
          </a:solidFill>
        </p:spPr>
        <p:txBody>
          <a:bodyPr/>
          <a:lstStyle/>
          <a:p>
            <a:endParaRPr lang="es-CR" sz="900" dirty="0"/>
          </a:p>
        </p:txBody>
      </p:sp>
      <p:sp>
        <p:nvSpPr>
          <p:cNvPr id="9" name="Rectángulo 8">
            <a:extLst>
              <a:ext uri="{FF2B5EF4-FFF2-40B4-BE49-F238E27FC236}">
                <a16:creationId xmlns:a16="http://schemas.microsoft.com/office/drawing/2014/main" id="{1BE6BBFC-EA83-3E27-7838-E696D3E626D7}"/>
              </a:ext>
            </a:extLst>
          </p:cNvPr>
          <p:cNvSpPr/>
          <p:nvPr/>
        </p:nvSpPr>
        <p:spPr>
          <a:xfrm>
            <a:off x="6947799" y="29853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chemeClr val="bg1"/>
                </a:solidFill>
                <a:cs typeface="Arial" panose="020B0604020202020204" pitchFamily="34" charset="0"/>
              </a:rPr>
              <a:t>4. SICAMEP</a:t>
            </a:r>
          </a:p>
        </p:txBody>
      </p:sp>
      <p:pic>
        <p:nvPicPr>
          <p:cNvPr id="3" name="Imagen 2" descr="Interfaz de usuario gráfica, Sitio web&#10;&#10;Descripción generada automáticamente">
            <a:extLst>
              <a:ext uri="{FF2B5EF4-FFF2-40B4-BE49-F238E27FC236}">
                <a16:creationId xmlns:a16="http://schemas.microsoft.com/office/drawing/2014/main" id="{BBC749BF-2C6E-CA88-F1A2-CB8ED95C252D}"/>
              </a:ext>
            </a:extLst>
          </p:cNvPr>
          <p:cNvPicPr>
            <a:picLocks noChangeAspect="1"/>
          </p:cNvPicPr>
          <p:nvPr/>
        </p:nvPicPr>
        <p:blipFill rotWithShape="1">
          <a:blip r:embed="rId4"/>
          <a:srcRect l="26294" t="24501" r="61906" b="65516"/>
          <a:stretch/>
        </p:blipFill>
        <p:spPr bwMode="auto">
          <a:xfrm>
            <a:off x="5342716" y="2370581"/>
            <a:ext cx="3210166" cy="1524983"/>
          </a:xfrm>
          <a:prstGeom prst="rect">
            <a:avLst/>
          </a:prstGeom>
          <a:ln>
            <a:noFill/>
          </a:ln>
          <a:extLst>
            <a:ext uri="{53640926-AAD7-44D8-BBD7-CCE9431645EC}">
              <a14:shadowObscured xmlns:a14="http://schemas.microsoft.com/office/drawing/2010/main"/>
            </a:ext>
          </a:extLst>
        </p:spPr>
      </p:pic>
      <p:sp>
        <p:nvSpPr>
          <p:cNvPr id="5" name="TextBox 3">
            <a:extLst>
              <a:ext uri="{FF2B5EF4-FFF2-40B4-BE49-F238E27FC236}">
                <a16:creationId xmlns:a16="http://schemas.microsoft.com/office/drawing/2014/main" id="{843E66BA-5DD4-EE6A-ACD8-82531CBEDAC8}"/>
              </a:ext>
            </a:extLst>
          </p:cNvPr>
          <p:cNvSpPr txBox="1"/>
          <p:nvPr/>
        </p:nvSpPr>
        <p:spPr>
          <a:xfrm>
            <a:off x="6003191" y="1870103"/>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SICAMEP</a:t>
            </a:r>
            <a:endParaRPr lang="es-CR" sz="2800" spc="340" dirty="0">
              <a:solidFill>
                <a:srgbClr val="CFAC65"/>
              </a:solidFill>
              <a:latin typeface="Poppins Ultra-Bold"/>
            </a:endParaRPr>
          </a:p>
        </p:txBody>
      </p:sp>
      <p:pic>
        <p:nvPicPr>
          <p:cNvPr id="8" name="Imagen 7">
            <a:hlinkClick r:id="rId5" action="ppaction://hlinksldjump"/>
            <a:extLst>
              <a:ext uri="{FF2B5EF4-FFF2-40B4-BE49-F238E27FC236}">
                <a16:creationId xmlns:a16="http://schemas.microsoft.com/office/drawing/2014/main" id="{5B3A207B-1D20-246B-E7B7-9E3A951DA1EE}"/>
              </a:ext>
            </a:extLst>
          </p:cNvPr>
          <p:cNvPicPr>
            <a:picLocks noChangeAspect="1"/>
          </p:cNvPicPr>
          <p:nvPr/>
        </p:nvPicPr>
        <p:blipFill>
          <a:blip r:embed="rId6"/>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2672651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C40F6D1B-C635-CB18-62F2-B5A57600B25D}"/>
              </a:ext>
            </a:extLst>
          </p:cNvPr>
          <p:cNvGrpSpPr/>
          <p:nvPr/>
        </p:nvGrpSpPr>
        <p:grpSpPr>
          <a:xfrm rot="5400000">
            <a:off x="7487261" y="-817021"/>
            <a:ext cx="643301" cy="2670178"/>
            <a:chOff x="0" y="0"/>
            <a:chExt cx="6323330" cy="6065520"/>
          </a:xfrm>
        </p:grpSpPr>
        <p:sp>
          <p:nvSpPr>
            <p:cNvPr id="9" name="Freeform 3">
              <a:extLst>
                <a:ext uri="{FF2B5EF4-FFF2-40B4-BE49-F238E27FC236}">
                  <a16:creationId xmlns:a16="http://schemas.microsoft.com/office/drawing/2014/main" id="{D0602BCA-2335-871C-9A9C-FE786E208A83}"/>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36811" y="677987"/>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Formulario para el Control de Activos</a:t>
            </a:r>
            <a:br>
              <a:rPr lang="es-ES" sz="2400" b="1" dirty="0">
                <a:latin typeface="Arial" panose="020B0604020202020204" pitchFamily="34" charset="0"/>
                <a:cs typeface="Arial" panose="020B0604020202020204" pitchFamily="34" charset="0"/>
              </a:rPr>
            </a:br>
            <a:endParaRPr lang="es-CR" sz="2400" dirty="0"/>
          </a:p>
        </p:txBody>
      </p:sp>
      <p:sp>
        <p:nvSpPr>
          <p:cNvPr id="5" name="Rectángulo 4">
            <a:extLst>
              <a:ext uri="{FF2B5EF4-FFF2-40B4-BE49-F238E27FC236}">
                <a16:creationId xmlns:a16="http://schemas.microsoft.com/office/drawing/2014/main" id="{1CEA4285-8E4F-47C8-938A-87CCB072B8BA}"/>
              </a:ext>
            </a:extLst>
          </p:cNvPr>
          <p:cNvSpPr/>
          <p:nvPr/>
        </p:nvSpPr>
        <p:spPr>
          <a:xfrm>
            <a:off x="207837" y="2388202"/>
            <a:ext cx="3300138" cy="3576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R" dirty="0">
                <a:solidFill>
                  <a:srgbClr val="000000"/>
                </a:solidFill>
                <a:latin typeface="Lato" panose="020F0502020204030203" pitchFamily="34" charset="0"/>
                <a:ea typeface="Lato" panose="020F0502020204030203" pitchFamily="34" charset="0"/>
                <a:cs typeface="Lato" panose="020F0502020204030203" pitchFamily="34" charset="0"/>
              </a:rPr>
              <a:t>D</a:t>
            </a:r>
            <a:r>
              <a:rPr lang="es-CR" sz="1800" dirty="0">
                <a:solidFill>
                  <a:srgbClr val="000000"/>
                </a:solidFill>
                <a:effectLst/>
                <a:latin typeface="Lato" panose="020F0502020204030203" pitchFamily="34" charset="0"/>
                <a:ea typeface="Lato" panose="020F0502020204030203" pitchFamily="34" charset="0"/>
                <a:cs typeface="Lato" panose="020F0502020204030203" pitchFamily="34" charset="0"/>
              </a:rPr>
              <a:t>ocumento oficial que utiliza el Departamento de Administración de Bienes para llevar a cabo sus funciones de control y actualización de inventarios.</a:t>
            </a:r>
          </a:p>
          <a:p>
            <a:pPr algn="just"/>
            <a:endParaRPr lang="es-CR"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dirty="0">
                <a:solidFill>
                  <a:srgbClr val="000000"/>
                </a:solidFill>
                <a:latin typeface="Lato" panose="020F0502020204030203" pitchFamily="34" charset="0"/>
                <a:ea typeface="Lato" panose="020F0502020204030203" pitchFamily="34" charset="0"/>
                <a:cs typeface="Lato" panose="020F0502020204030203" pitchFamily="34" charset="0"/>
              </a:rPr>
              <a:t>Lo emite SICAMEP de forma automática cuando se procesan movimientos de bienes por traslado, asignación, devolución, inventario y desasignación.</a:t>
            </a:r>
          </a:p>
          <a:p>
            <a:pPr algn="just"/>
            <a:endParaRPr lang="es-CR" sz="180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lgn="ctr"/>
            <a:endParaRPr lang="es-CR" dirty="0">
              <a:latin typeface="Arial" panose="020B0604020202020204" pitchFamily="34" charset="0"/>
              <a:cs typeface="Arial" panose="020B0604020202020204" pitchFamily="34" charset="0"/>
            </a:endParaRPr>
          </a:p>
        </p:txBody>
      </p:sp>
      <p:sp>
        <p:nvSpPr>
          <p:cNvPr id="6" name="Freeform 6">
            <a:extLst>
              <a:ext uri="{FF2B5EF4-FFF2-40B4-BE49-F238E27FC236}">
                <a16:creationId xmlns:a16="http://schemas.microsoft.com/office/drawing/2014/main" id="{3006C6F4-087D-FB86-007C-15F7945088EE}"/>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sp>
        <p:nvSpPr>
          <p:cNvPr id="7" name="Rectángulo 6">
            <a:extLst>
              <a:ext uri="{FF2B5EF4-FFF2-40B4-BE49-F238E27FC236}">
                <a16:creationId xmlns:a16="http://schemas.microsoft.com/office/drawing/2014/main" id="{61956104-5A9D-E385-5F93-23D9EC0CA458}"/>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pic>
        <p:nvPicPr>
          <p:cNvPr id="10" name="Imagen 9">
            <a:extLst>
              <a:ext uri="{FF2B5EF4-FFF2-40B4-BE49-F238E27FC236}">
                <a16:creationId xmlns:a16="http://schemas.microsoft.com/office/drawing/2014/main" id="{97C7BAC7-AA26-233D-F915-9FA83FA5B23E}"/>
              </a:ext>
            </a:extLst>
          </p:cNvPr>
          <p:cNvPicPr>
            <a:picLocks noChangeAspect="1"/>
          </p:cNvPicPr>
          <p:nvPr/>
        </p:nvPicPr>
        <p:blipFill>
          <a:blip r:embed="rId4"/>
          <a:stretch>
            <a:fillRect/>
          </a:stretch>
        </p:blipFill>
        <p:spPr>
          <a:xfrm>
            <a:off x="3644413" y="2140233"/>
            <a:ext cx="5220681" cy="4072914"/>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11" name="Imagen 10">
            <a:hlinkClick r:id="rId5" action="ppaction://hlinksldjump"/>
            <a:extLst>
              <a:ext uri="{FF2B5EF4-FFF2-40B4-BE49-F238E27FC236}">
                <a16:creationId xmlns:a16="http://schemas.microsoft.com/office/drawing/2014/main" id="{BC661A76-A0C6-1153-2199-4CF808252CAF}"/>
              </a:ext>
            </a:extLst>
          </p:cNvPr>
          <p:cNvPicPr>
            <a:picLocks noChangeAspect="1"/>
          </p:cNvPicPr>
          <p:nvPr/>
        </p:nvPicPr>
        <p:blipFill>
          <a:blip r:embed="rId6"/>
          <a:stretch>
            <a:fillRect/>
          </a:stretch>
        </p:blipFill>
        <p:spPr>
          <a:xfrm>
            <a:off x="71399" y="6072829"/>
            <a:ext cx="639489" cy="754269"/>
          </a:xfrm>
          <a:prstGeom prst="rect">
            <a:avLst/>
          </a:prstGeom>
        </p:spPr>
      </p:pic>
    </p:spTree>
    <p:extLst>
      <p:ext uri="{BB962C8B-B14F-4D97-AF65-F5344CB8AC3E}">
        <p14:creationId xmlns:p14="http://schemas.microsoft.com/office/powerpoint/2010/main" val="2560853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2">
            <a:extLst>
              <a:ext uri="{FF2B5EF4-FFF2-40B4-BE49-F238E27FC236}">
                <a16:creationId xmlns:a16="http://schemas.microsoft.com/office/drawing/2014/main" id="{27AB625B-F336-81DC-5D87-B20BBD532805}"/>
              </a:ext>
            </a:extLst>
          </p:cNvPr>
          <p:cNvGrpSpPr/>
          <p:nvPr/>
        </p:nvGrpSpPr>
        <p:grpSpPr>
          <a:xfrm rot="5400000">
            <a:off x="7487261" y="-817021"/>
            <a:ext cx="643301" cy="2670178"/>
            <a:chOff x="0" y="0"/>
            <a:chExt cx="6323330" cy="6065520"/>
          </a:xfrm>
        </p:grpSpPr>
        <p:sp>
          <p:nvSpPr>
            <p:cNvPr id="34" name="Freeform 3">
              <a:extLst>
                <a:ext uri="{FF2B5EF4-FFF2-40B4-BE49-F238E27FC236}">
                  <a16:creationId xmlns:a16="http://schemas.microsoft.com/office/drawing/2014/main" id="{FD528CF0-F973-0999-B5E5-350546D82B41}"/>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grpSp>
        <p:nvGrpSpPr>
          <p:cNvPr id="2" name="Group 2"/>
          <p:cNvGrpSpPr/>
          <p:nvPr/>
        </p:nvGrpSpPr>
        <p:grpSpPr>
          <a:xfrm>
            <a:off x="899083" y="3334956"/>
            <a:ext cx="1004994" cy="964019"/>
            <a:chOff x="0" y="0"/>
            <a:chExt cx="6323330" cy="6065520"/>
          </a:xfrm>
        </p:grpSpPr>
        <p:sp>
          <p:nvSpPr>
            <p:cNvPr id="3" name="Freeform 3"/>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4" name="Freeform 4"/>
          <p:cNvSpPr/>
          <p:nvPr/>
        </p:nvSpPr>
        <p:spPr>
          <a:xfrm>
            <a:off x="514350" y="3034814"/>
            <a:ext cx="1774460" cy="984825"/>
          </a:xfrm>
          <a:custGeom>
            <a:avLst/>
            <a:gdLst/>
            <a:ahLst/>
            <a:cxnLst/>
            <a:rect l="l" t="t" r="r" b="b"/>
            <a:pathLst>
              <a:path w="3548919" h="1969650">
                <a:moveTo>
                  <a:pt x="0" y="0"/>
                </a:moveTo>
                <a:lnTo>
                  <a:pt x="3548919" y="0"/>
                </a:lnTo>
                <a:lnTo>
                  <a:pt x="3548919" y="1969650"/>
                </a:lnTo>
                <a:lnTo>
                  <a:pt x="0" y="1969650"/>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s-CR" sz="900" dirty="0"/>
          </a:p>
        </p:txBody>
      </p:sp>
      <p:sp>
        <p:nvSpPr>
          <p:cNvPr id="5" name="Freeform 5"/>
          <p:cNvSpPr/>
          <p:nvPr/>
        </p:nvSpPr>
        <p:spPr>
          <a:xfrm rot="-10800000" flipH="1">
            <a:off x="2101889" y="4019639"/>
            <a:ext cx="1774460" cy="984825"/>
          </a:xfrm>
          <a:custGeom>
            <a:avLst/>
            <a:gdLst/>
            <a:ahLst/>
            <a:cxnLst/>
            <a:rect l="l" t="t" r="r" b="b"/>
            <a:pathLst>
              <a:path w="3548919" h="1969650">
                <a:moveTo>
                  <a:pt x="3548919" y="0"/>
                </a:moveTo>
                <a:lnTo>
                  <a:pt x="0" y="0"/>
                </a:lnTo>
                <a:lnTo>
                  <a:pt x="0" y="1969651"/>
                </a:lnTo>
                <a:lnTo>
                  <a:pt x="3548919" y="1969651"/>
                </a:lnTo>
                <a:lnTo>
                  <a:pt x="3548919"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s-CR" sz="900" dirty="0"/>
          </a:p>
        </p:txBody>
      </p:sp>
      <p:sp>
        <p:nvSpPr>
          <p:cNvPr id="6" name="Freeform 6"/>
          <p:cNvSpPr/>
          <p:nvPr/>
        </p:nvSpPr>
        <p:spPr>
          <a:xfrm>
            <a:off x="3695253" y="3034814"/>
            <a:ext cx="1774460" cy="984825"/>
          </a:xfrm>
          <a:custGeom>
            <a:avLst/>
            <a:gdLst/>
            <a:ahLst/>
            <a:cxnLst/>
            <a:rect l="l" t="t" r="r" b="b"/>
            <a:pathLst>
              <a:path w="3548919" h="1969650">
                <a:moveTo>
                  <a:pt x="0" y="0"/>
                </a:moveTo>
                <a:lnTo>
                  <a:pt x="3548919" y="0"/>
                </a:lnTo>
                <a:lnTo>
                  <a:pt x="3548919" y="1969650"/>
                </a:lnTo>
                <a:lnTo>
                  <a:pt x="0" y="1969650"/>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s-CR" sz="900" dirty="0"/>
          </a:p>
        </p:txBody>
      </p:sp>
      <p:sp>
        <p:nvSpPr>
          <p:cNvPr id="7" name="Freeform 7"/>
          <p:cNvSpPr/>
          <p:nvPr/>
        </p:nvSpPr>
        <p:spPr>
          <a:xfrm rot="-10800000" flipH="1">
            <a:off x="5282792" y="4019639"/>
            <a:ext cx="1774460" cy="984825"/>
          </a:xfrm>
          <a:custGeom>
            <a:avLst/>
            <a:gdLst/>
            <a:ahLst/>
            <a:cxnLst/>
            <a:rect l="l" t="t" r="r" b="b"/>
            <a:pathLst>
              <a:path w="3548919" h="1969650">
                <a:moveTo>
                  <a:pt x="3548920" y="0"/>
                </a:moveTo>
                <a:lnTo>
                  <a:pt x="0" y="0"/>
                </a:lnTo>
                <a:lnTo>
                  <a:pt x="0" y="1969651"/>
                </a:lnTo>
                <a:lnTo>
                  <a:pt x="3548920" y="1969651"/>
                </a:lnTo>
                <a:lnTo>
                  <a:pt x="354892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s-CR" sz="900" dirty="0"/>
          </a:p>
        </p:txBody>
      </p:sp>
      <p:sp>
        <p:nvSpPr>
          <p:cNvPr id="8" name="Freeform 8"/>
          <p:cNvSpPr/>
          <p:nvPr/>
        </p:nvSpPr>
        <p:spPr>
          <a:xfrm>
            <a:off x="6855191" y="3034814"/>
            <a:ext cx="1774460" cy="984825"/>
          </a:xfrm>
          <a:custGeom>
            <a:avLst/>
            <a:gdLst/>
            <a:ahLst/>
            <a:cxnLst/>
            <a:rect l="l" t="t" r="r" b="b"/>
            <a:pathLst>
              <a:path w="3548919" h="1969650">
                <a:moveTo>
                  <a:pt x="0" y="0"/>
                </a:moveTo>
                <a:lnTo>
                  <a:pt x="3548919" y="0"/>
                </a:lnTo>
                <a:lnTo>
                  <a:pt x="3548919" y="1969650"/>
                </a:lnTo>
                <a:lnTo>
                  <a:pt x="0" y="1969650"/>
                </a:lnTo>
                <a:lnTo>
                  <a:pt x="0" y="0"/>
                </a:lnTo>
                <a:close/>
              </a:path>
            </a:pathLst>
          </a:custGeom>
          <a:blipFill>
            <a:blip r:embed="rId2">
              <a:alphaModFix amt="30000"/>
              <a:extLst>
                <a:ext uri="{96DAC541-7B7A-43D3-8B79-37D633B846F1}">
                  <asvg:svgBlip xmlns:asvg="http://schemas.microsoft.com/office/drawing/2016/SVG/main" r:embed="rId3"/>
                </a:ext>
              </a:extLst>
            </a:blip>
            <a:stretch>
              <a:fillRect/>
            </a:stretch>
          </a:blipFill>
        </p:spPr>
        <p:txBody>
          <a:bodyPr/>
          <a:lstStyle/>
          <a:p>
            <a:endParaRPr lang="es-CR" sz="900" dirty="0"/>
          </a:p>
        </p:txBody>
      </p:sp>
      <p:sp>
        <p:nvSpPr>
          <p:cNvPr id="9" name="TextBox 9"/>
          <p:cNvSpPr txBox="1"/>
          <p:nvPr/>
        </p:nvSpPr>
        <p:spPr>
          <a:xfrm>
            <a:off x="1159939" y="3589237"/>
            <a:ext cx="483282" cy="396968"/>
          </a:xfrm>
          <a:prstGeom prst="rect">
            <a:avLst/>
          </a:prstGeom>
        </p:spPr>
        <p:txBody>
          <a:bodyPr lIns="0" tIns="0" rIns="0" bIns="0" rtlCol="0" anchor="t">
            <a:spAutoFit/>
          </a:bodyPr>
          <a:lstStyle/>
          <a:p>
            <a:pPr algn="ctr">
              <a:lnSpc>
                <a:spcPts val="3353"/>
              </a:lnSpc>
            </a:pPr>
            <a:r>
              <a:rPr lang="en-US" sz="2396" spc="120" dirty="0">
                <a:solidFill>
                  <a:srgbClr val="FFFFFF"/>
                </a:solidFill>
                <a:latin typeface="Aileron Bold"/>
              </a:rPr>
              <a:t>1</a:t>
            </a:r>
          </a:p>
        </p:txBody>
      </p:sp>
      <p:sp>
        <p:nvSpPr>
          <p:cNvPr id="10" name="TextBox 10"/>
          <p:cNvSpPr txBox="1"/>
          <p:nvPr/>
        </p:nvSpPr>
        <p:spPr>
          <a:xfrm>
            <a:off x="540381" y="4547938"/>
            <a:ext cx="1546365" cy="187231"/>
          </a:xfrm>
          <a:prstGeom prst="rect">
            <a:avLst/>
          </a:prstGeom>
        </p:spPr>
        <p:txBody>
          <a:bodyPr wrap="square" lIns="0" tIns="0" rIns="0" bIns="0" rtlCol="0" anchor="t">
            <a:spAutoFit/>
          </a:bodyPr>
          <a:lstStyle/>
          <a:p>
            <a:pPr algn="ctr">
              <a:lnSpc>
                <a:spcPts val="1415"/>
              </a:lnSpc>
            </a:pPr>
            <a:r>
              <a:rPr lang="es-CR" spc="51" dirty="0">
                <a:solidFill>
                  <a:srgbClr val="191919"/>
                </a:solidFill>
                <a:latin typeface="Aileron"/>
              </a:rPr>
              <a:t>Asignación</a:t>
            </a:r>
          </a:p>
        </p:txBody>
      </p:sp>
      <p:grpSp>
        <p:nvGrpSpPr>
          <p:cNvPr id="11" name="Group 11"/>
          <p:cNvGrpSpPr/>
          <p:nvPr/>
        </p:nvGrpSpPr>
        <p:grpSpPr>
          <a:xfrm>
            <a:off x="4069504" y="3334956"/>
            <a:ext cx="1004994" cy="964019"/>
            <a:chOff x="0" y="0"/>
            <a:chExt cx="6323330" cy="6065520"/>
          </a:xfrm>
        </p:grpSpPr>
        <p:sp>
          <p:nvSpPr>
            <p:cNvPr id="12" name="Freeform 12"/>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3" name="TextBox 13"/>
          <p:cNvSpPr txBox="1"/>
          <p:nvPr/>
        </p:nvSpPr>
        <p:spPr>
          <a:xfrm>
            <a:off x="4330359" y="3589237"/>
            <a:ext cx="483282" cy="396968"/>
          </a:xfrm>
          <a:prstGeom prst="rect">
            <a:avLst/>
          </a:prstGeom>
        </p:spPr>
        <p:txBody>
          <a:bodyPr lIns="0" tIns="0" rIns="0" bIns="0" rtlCol="0" anchor="t">
            <a:spAutoFit/>
          </a:bodyPr>
          <a:lstStyle/>
          <a:p>
            <a:pPr algn="ctr">
              <a:lnSpc>
                <a:spcPts val="3353"/>
              </a:lnSpc>
            </a:pPr>
            <a:r>
              <a:rPr lang="en-US" sz="2396" spc="120" dirty="0">
                <a:solidFill>
                  <a:srgbClr val="FFFFFF"/>
                </a:solidFill>
                <a:latin typeface="Aileron Bold"/>
              </a:rPr>
              <a:t>3</a:t>
            </a:r>
          </a:p>
        </p:txBody>
      </p:sp>
      <p:sp>
        <p:nvSpPr>
          <p:cNvPr id="14" name="TextBox 14"/>
          <p:cNvSpPr txBox="1"/>
          <p:nvPr/>
        </p:nvSpPr>
        <p:spPr>
          <a:xfrm>
            <a:off x="3672039" y="4599319"/>
            <a:ext cx="1774460" cy="461665"/>
          </a:xfrm>
          <a:prstGeom prst="rect">
            <a:avLst/>
          </a:prstGeom>
        </p:spPr>
        <p:txBody>
          <a:bodyPr wrap="square" lIns="0" tIns="0" rIns="0" bIns="0" rtlCol="0" anchor="t">
            <a:spAutoFit/>
          </a:bodyPr>
          <a:lstStyle/>
          <a:p>
            <a:pPr algn="ctr">
              <a:lnSpc>
                <a:spcPts val="1750"/>
              </a:lnSpc>
            </a:pPr>
            <a:r>
              <a:rPr lang="es-CR" spc="63" dirty="0">
                <a:solidFill>
                  <a:srgbClr val="191919"/>
                </a:solidFill>
                <a:latin typeface="Aileron"/>
              </a:rPr>
              <a:t>Traslado entre dependencias</a:t>
            </a:r>
          </a:p>
        </p:txBody>
      </p:sp>
      <p:grpSp>
        <p:nvGrpSpPr>
          <p:cNvPr id="15" name="Group 15"/>
          <p:cNvGrpSpPr/>
          <p:nvPr/>
        </p:nvGrpSpPr>
        <p:grpSpPr>
          <a:xfrm>
            <a:off x="7239924" y="3334956"/>
            <a:ext cx="1004994" cy="964019"/>
            <a:chOff x="0" y="0"/>
            <a:chExt cx="6323330" cy="6065520"/>
          </a:xfrm>
        </p:grpSpPr>
        <p:sp>
          <p:nvSpPr>
            <p:cNvPr id="16" name="Freeform 16"/>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CFAC65"/>
            </a:solidFill>
          </p:spPr>
          <p:txBody>
            <a:bodyPr/>
            <a:lstStyle/>
            <a:p>
              <a:endParaRPr lang="es-CR" sz="900" dirty="0"/>
            </a:p>
          </p:txBody>
        </p:sp>
      </p:grpSp>
      <p:sp>
        <p:nvSpPr>
          <p:cNvPr id="17" name="TextBox 17"/>
          <p:cNvSpPr txBox="1"/>
          <p:nvPr/>
        </p:nvSpPr>
        <p:spPr>
          <a:xfrm>
            <a:off x="7500780" y="3589237"/>
            <a:ext cx="483282" cy="396968"/>
          </a:xfrm>
          <a:prstGeom prst="rect">
            <a:avLst/>
          </a:prstGeom>
        </p:spPr>
        <p:txBody>
          <a:bodyPr lIns="0" tIns="0" rIns="0" bIns="0" rtlCol="0" anchor="t">
            <a:spAutoFit/>
          </a:bodyPr>
          <a:lstStyle/>
          <a:p>
            <a:pPr algn="ctr">
              <a:lnSpc>
                <a:spcPts val="3353"/>
              </a:lnSpc>
            </a:pPr>
            <a:r>
              <a:rPr lang="en-US" sz="2396" spc="120" dirty="0">
                <a:solidFill>
                  <a:srgbClr val="FFFFFF"/>
                </a:solidFill>
                <a:latin typeface="Aileron Bold"/>
              </a:rPr>
              <a:t>5</a:t>
            </a:r>
          </a:p>
        </p:txBody>
      </p:sp>
      <p:sp>
        <p:nvSpPr>
          <p:cNvPr id="18" name="TextBox 18"/>
          <p:cNvSpPr txBox="1"/>
          <p:nvPr/>
        </p:nvSpPr>
        <p:spPr>
          <a:xfrm>
            <a:off x="7100000" y="4530832"/>
            <a:ext cx="1363695" cy="196849"/>
          </a:xfrm>
          <a:prstGeom prst="rect">
            <a:avLst/>
          </a:prstGeom>
        </p:spPr>
        <p:txBody>
          <a:bodyPr wrap="square" lIns="0" tIns="0" rIns="0" bIns="0" rtlCol="0" anchor="t">
            <a:spAutoFit/>
          </a:bodyPr>
          <a:lstStyle/>
          <a:p>
            <a:pPr algn="ctr">
              <a:lnSpc>
                <a:spcPts val="1471"/>
              </a:lnSpc>
            </a:pPr>
            <a:r>
              <a:rPr lang="es-CR" spc="53" dirty="0">
                <a:solidFill>
                  <a:srgbClr val="191919"/>
                </a:solidFill>
                <a:latin typeface="Aileron"/>
              </a:rPr>
              <a:t>Inventario</a:t>
            </a:r>
            <a:r>
              <a:rPr lang="en-US" spc="53" dirty="0">
                <a:solidFill>
                  <a:srgbClr val="191919"/>
                </a:solidFill>
                <a:latin typeface="Aileron"/>
              </a:rPr>
              <a:t> </a:t>
            </a:r>
          </a:p>
        </p:txBody>
      </p:sp>
      <p:grpSp>
        <p:nvGrpSpPr>
          <p:cNvPr id="19" name="Group 19"/>
          <p:cNvGrpSpPr/>
          <p:nvPr/>
        </p:nvGrpSpPr>
        <p:grpSpPr>
          <a:xfrm>
            <a:off x="2486622" y="3741531"/>
            <a:ext cx="1004994" cy="964019"/>
            <a:chOff x="0" y="0"/>
            <a:chExt cx="6323330" cy="6065520"/>
          </a:xfrm>
        </p:grpSpPr>
        <p:sp>
          <p:nvSpPr>
            <p:cNvPr id="20" name="Freeform 20"/>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CFAC65"/>
            </a:solidFill>
          </p:spPr>
          <p:txBody>
            <a:bodyPr/>
            <a:lstStyle/>
            <a:p>
              <a:endParaRPr lang="es-CR" sz="900" dirty="0"/>
            </a:p>
          </p:txBody>
        </p:sp>
      </p:grpSp>
      <p:sp>
        <p:nvSpPr>
          <p:cNvPr id="21" name="TextBox 21"/>
          <p:cNvSpPr txBox="1"/>
          <p:nvPr/>
        </p:nvSpPr>
        <p:spPr>
          <a:xfrm>
            <a:off x="2747478" y="3995812"/>
            <a:ext cx="483282" cy="396968"/>
          </a:xfrm>
          <a:prstGeom prst="rect">
            <a:avLst/>
          </a:prstGeom>
        </p:spPr>
        <p:txBody>
          <a:bodyPr lIns="0" tIns="0" rIns="0" bIns="0" rtlCol="0" anchor="t">
            <a:spAutoFit/>
          </a:bodyPr>
          <a:lstStyle/>
          <a:p>
            <a:pPr algn="ctr">
              <a:lnSpc>
                <a:spcPts val="3353"/>
              </a:lnSpc>
            </a:pPr>
            <a:r>
              <a:rPr lang="en-US" sz="2396" spc="120" dirty="0">
                <a:solidFill>
                  <a:srgbClr val="FFFFFF"/>
                </a:solidFill>
                <a:latin typeface="Aileron Bold"/>
              </a:rPr>
              <a:t>2</a:t>
            </a:r>
          </a:p>
        </p:txBody>
      </p:sp>
      <p:grpSp>
        <p:nvGrpSpPr>
          <p:cNvPr id="22" name="Group 22"/>
          <p:cNvGrpSpPr/>
          <p:nvPr/>
        </p:nvGrpSpPr>
        <p:grpSpPr>
          <a:xfrm>
            <a:off x="5667525" y="3741531"/>
            <a:ext cx="1004994" cy="964019"/>
            <a:chOff x="0" y="0"/>
            <a:chExt cx="6323330" cy="6065520"/>
          </a:xfrm>
        </p:grpSpPr>
        <p:sp>
          <p:nvSpPr>
            <p:cNvPr id="23" name="Freeform 23"/>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2DAB0"/>
            </a:solidFill>
          </p:spPr>
          <p:txBody>
            <a:bodyPr/>
            <a:lstStyle/>
            <a:p>
              <a:endParaRPr lang="es-CR" sz="900" dirty="0"/>
            </a:p>
          </p:txBody>
        </p:sp>
      </p:grpSp>
      <p:sp>
        <p:nvSpPr>
          <p:cNvPr id="24" name="TextBox 24"/>
          <p:cNvSpPr txBox="1"/>
          <p:nvPr/>
        </p:nvSpPr>
        <p:spPr>
          <a:xfrm>
            <a:off x="5928381" y="3995812"/>
            <a:ext cx="483282" cy="396968"/>
          </a:xfrm>
          <a:prstGeom prst="rect">
            <a:avLst/>
          </a:prstGeom>
        </p:spPr>
        <p:txBody>
          <a:bodyPr lIns="0" tIns="0" rIns="0" bIns="0" rtlCol="0" anchor="t">
            <a:spAutoFit/>
          </a:bodyPr>
          <a:lstStyle/>
          <a:p>
            <a:pPr algn="ctr">
              <a:lnSpc>
                <a:spcPts val="3353"/>
              </a:lnSpc>
            </a:pPr>
            <a:r>
              <a:rPr lang="en-US" sz="2396" spc="120" dirty="0">
                <a:solidFill>
                  <a:srgbClr val="FFFFFF"/>
                </a:solidFill>
                <a:latin typeface="Aileron Bold"/>
              </a:rPr>
              <a:t>4</a:t>
            </a:r>
          </a:p>
        </p:txBody>
      </p:sp>
      <p:sp>
        <p:nvSpPr>
          <p:cNvPr id="25" name="TextBox 25"/>
          <p:cNvSpPr txBox="1"/>
          <p:nvPr/>
        </p:nvSpPr>
        <p:spPr>
          <a:xfrm>
            <a:off x="2317003" y="2873841"/>
            <a:ext cx="1329092" cy="230832"/>
          </a:xfrm>
          <a:prstGeom prst="rect">
            <a:avLst/>
          </a:prstGeom>
        </p:spPr>
        <p:txBody>
          <a:bodyPr wrap="square" lIns="0" tIns="0" rIns="0" bIns="0" rtlCol="0" anchor="t">
            <a:spAutoFit/>
          </a:bodyPr>
          <a:lstStyle/>
          <a:p>
            <a:pPr algn="ctr">
              <a:lnSpc>
                <a:spcPts val="1750"/>
              </a:lnSpc>
            </a:pPr>
            <a:r>
              <a:rPr lang="es-CR" spc="63" dirty="0">
                <a:solidFill>
                  <a:srgbClr val="191919"/>
                </a:solidFill>
                <a:latin typeface="Aileron"/>
              </a:rPr>
              <a:t>Devolución/</a:t>
            </a:r>
          </a:p>
        </p:txBody>
      </p:sp>
      <p:sp>
        <p:nvSpPr>
          <p:cNvPr id="26" name="TextBox 26"/>
          <p:cNvSpPr txBox="1"/>
          <p:nvPr/>
        </p:nvSpPr>
        <p:spPr>
          <a:xfrm>
            <a:off x="5635102" y="2939556"/>
            <a:ext cx="1202806" cy="692497"/>
          </a:xfrm>
          <a:prstGeom prst="rect">
            <a:avLst/>
          </a:prstGeom>
        </p:spPr>
        <p:txBody>
          <a:bodyPr wrap="square" lIns="0" tIns="0" rIns="0" bIns="0" rtlCol="0" anchor="t">
            <a:spAutoFit/>
          </a:bodyPr>
          <a:lstStyle/>
          <a:p>
            <a:pPr algn="ctr">
              <a:lnSpc>
                <a:spcPts val="1750"/>
              </a:lnSpc>
            </a:pPr>
            <a:r>
              <a:rPr lang="es-CR" spc="63" dirty="0">
                <a:solidFill>
                  <a:srgbClr val="191919"/>
                </a:solidFill>
                <a:latin typeface="Aileron"/>
              </a:rPr>
              <a:t>Traslado por desuso</a:t>
            </a:r>
          </a:p>
        </p:txBody>
      </p:sp>
      <p:sp>
        <p:nvSpPr>
          <p:cNvPr id="29" name="TextBox 29"/>
          <p:cNvSpPr txBox="1"/>
          <p:nvPr/>
        </p:nvSpPr>
        <p:spPr>
          <a:xfrm>
            <a:off x="1785552" y="1668649"/>
            <a:ext cx="5593862" cy="312586"/>
          </a:xfrm>
          <a:prstGeom prst="rect">
            <a:avLst/>
          </a:prstGeom>
        </p:spPr>
        <p:txBody>
          <a:bodyPr lIns="0" tIns="0" rIns="0" bIns="0" rtlCol="0" anchor="t">
            <a:spAutoFit/>
          </a:bodyPr>
          <a:lstStyle/>
          <a:p>
            <a:pPr algn="ctr">
              <a:lnSpc>
                <a:spcPts val="2358"/>
              </a:lnSpc>
              <a:spcBef>
                <a:spcPct val="0"/>
              </a:spcBef>
            </a:pPr>
            <a:r>
              <a:rPr lang="es-CR" sz="2800" spc="54" dirty="0">
                <a:solidFill>
                  <a:srgbClr val="13538A"/>
                </a:solidFill>
                <a:latin typeface="Aileron Ultra-Bold"/>
              </a:rPr>
              <a:t>Dinámica</a:t>
            </a:r>
            <a:r>
              <a:rPr lang="en-US" sz="2800" spc="54" dirty="0">
                <a:solidFill>
                  <a:srgbClr val="13538A"/>
                </a:solidFill>
                <a:latin typeface="Aileron Ultra-Bold"/>
              </a:rPr>
              <a:t> de los bienes </a:t>
            </a:r>
          </a:p>
        </p:txBody>
      </p:sp>
      <p:sp>
        <p:nvSpPr>
          <p:cNvPr id="30" name="Freeform 6">
            <a:extLst>
              <a:ext uri="{FF2B5EF4-FFF2-40B4-BE49-F238E27FC236}">
                <a16:creationId xmlns:a16="http://schemas.microsoft.com/office/drawing/2014/main" id="{465177FC-02B6-555A-F745-BCA9E2117040}"/>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dirty="0"/>
          </a:p>
        </p:txBody>
      </p:sp>
      <p:sp>
        <p:nvSpPr>
          <p:cNvPr id="32" name="Rectángulo 31">
            <a:extLst>
              <a:ext uri="{FF2B5EF4-FFF2-40B4-BE49-F238E27FC236}">
                <a16:creationId xmlns:a16="http://schemas.microsoft.com/office/drawing/2014/main" id="{B202A6F4-9488-CB6C-90D3-DA121FE3EF46}"/>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sp>
        <p:nvSpPr>
          <p:cNvPr id="35" name="TextBox 25">
            <a:extLst>
              <a:ext uri="{FF2B5EF4-FFF2-40B4-BE49-F238E27FC236}">
                <a16:creationId xmlns:a16="http://schemas.microsoft.com/office/drawing/2014/main" id="{50A21226-BF71-FB90-7D90-DD447A046C74}"/>
              </a:ext>
            </a:extLst>
          </p:cNvPr>
          <p:cNvSpPr txBox="1"/>
          <p:nvPr/>
        </p:nvSpPr>
        <p:spPr>
          <a:xfrm>
            <a:off x="2181080" y="3174531"/>
            <a:ext cx="1551189" cy="234038"/>
          </a:xfrm>
          <a:prstGeom prst="rect">
            <a:avLst/>
          </a:prstGeom>
        </p:spPr>
        <p:txBody>
          <a:bodyPr wrap="square" lIns="0" tIns="0" rIns="0" bIns="0" rtlCol="0" anchor="t">
            <a:spAutoFit/>
          </a:bodyPr>
          <a:lstStyle/>
          <a:p>
            <a:pPr algn="ctr">
              <a:lnSpc>
                <a:spcPts val="1750"/>
              </a:lnSpc>
            </a:pPr>
            <a:r>
              <a:rPr lang="es-CR" spc="63" dirty="0">
                <a:solidFill>
                  <a:srgbClr val="191919"/>
                </a:solidFill>
                <a:latin typeface="Aileron"/>
              </a:rPr>
              <a:t>Desasignación</a:t>
            </a:r>
          </a:p>
        </p:txBody>
      </p:sp>
      <p:sp>
        <p:nvSpPr>
          <p:cNvPr id="36" name="TextBox 25">
            <a:extLst>
              <a:ext uri="{FF2B5EF4-FFF2-40B4-BE49-F238E27FC236}">
                <a16:creationId xmlns:a16="http://schemas.microsoft.com/office/drawing/2014/main" id="{56B9A7E2-2802-4FC9-3ED9-5212E253E9F6}"/>
              </a:ext>
            </a:extLst>
          </p:cNvPr>
          <p:cNvSpPr txBox="1"/>
          <p:nvPr/>
        </p:nvSpPr>
        <p:spPr>
          <a:xfrm>
            <a:off x="2342947" y="5204611"/>
            <a:ext cx="1329092" cy="923330"/>
          </a:xfrm>
          <a:prstGeom prst="rect">
            <a:avLst/>
          </a:prstGeom>
        </p:spPr>
        <p:txBody>
          <a:bodyPr wrap="square" lIns="0" tIns="0" rIns="0" bIns="0" rtlCol="0" anchor="t">
            <a:spAutoFit/>
          </a:bodyPr>
          <a:lstStyle/>
          <a:p>
            <a:pPr algn="ctr">
              <a:lnSpc>
                <a:spcPts val="1750"/>
              </a:lnSpc>
            </a:pPr>
            <a:r>
              <a:rPr lang="es-CR" spc="63" dirty="0">
                <a:solidFill>
                  <a:srgbClr val="191919"/>
                </a:solidFill>
                <a:latin typeface="Aileron"/>
              </a:rPr>
              <a:t>Entrega formal de bienes-jefaturas</a:t>
            </a:r>
          </a:p>
        </p:txBody>
      </p:sp>
      <p:pic>
        <p:nvPicPr>
          <p:cNvPr id="27" name="Imagen 26">
            <a:hlinkClick r:id="rId5" action="ppaction://hlinksldjump"/>
            <a:extLst>
              <a:ext uri="{FF2B5EF4-FFF2-40B4-BE49-F238E27FC236}">
                <a16:creationId xmlns:a16="http://schemas.microsoft.com/office/drawing/2014/main" id="{1E21E44E-900C-650E-3C22-CC23B6579384}"/>
              </a:ext>
            </a:extLst>
          </p:cNvPr>
          <p:cNvPicPr>
            <a:picLocks noChangeAspect="1"/>
          </p:cNvPicPr>
          <p:nvPr/>
        </p:nvPicPr>
        <p:blipFill>
          <a:blip r:embed="rId6"/>
          <a:stretch>
            <a:fillRect/>
          </a:stretch>
        </p:blipFill>
        <p:spPr>
          <a:xfrm>
            <a:off x="8244408" y="5968201"/>
            <a:ext cx="639489" cy="75426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99C4D2B7-9E16-82C6-D85E-7E88CC12C5C4}"/>
              </a:ext>
            </a:extLst>
          </p:cNvPr>
          <p:cNvGrpSpPr/>
          <p:nvPr/>
        </p:nvGrpSpPr>
        <p:grpSpPr>
          <a:xfrm rot="5400000">
            <a:off x="7487261" y="-817021"/>
            <a:ext cx="643301" cy="2670178"/>
            <a:chOff x="0" y="0"/>
            <a:chExt cx="6323330" cy="6065520"/>
          </a:xfrm>
        </p:grpSpPr>
        <p:sp>
          <p:nvSpPr>
            <p:cNvPr id="10" name="Freeform 3">
              <a:extLst>
                <a:ext uri="{FF2B5EF4-FFF2-40B4-BE49-F238E27FC236}">
                  <a16:creationId xmlns:a16="http://schemas.microsoft.com/office/drawing/2014/main" id="{480DEAB4-3B8B-85EC-86D4-9D47B9C22FD8}"/>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858438" y="495119"/>
            <a:ext cx="5287061"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800" spc="300" dirty="0">
                <a:solidFill>
                  <a:srgbClr val="2B4A9D"/>
                </a:solidFill>
                <a:latin typeface="Lato Bold"/>
                <a:ea typeface="+mn-ea"/>
                <a:cs typeface="+mn-cs"/>
              </a:rPr>
              <a:t>Asignación</a:t>
            </a:r>
            <a:br>
              <a:rPr lang="es-ES" sz="2800" spc="300" dirty="0">
                <a:solidFill>
                  <a:srgbClr val="2B4A9D"/>
                </a:solidFill>
                <a:latin typeface="Lato Bold"/>
                <a:ea typeface="+mn-ea"/>
                <a:cs typeface="+mn-cs"/>
              </a:rPr>
            </a:br>
            <a:endParaRPr lang="es-CR" sz="2800" spc="300" dirty="0">
              <a:solidFill>
                <a:srgbClr val="2B4A9D"/>
              </a:solidFill>
              <a:latin typeface="Lato Bold"/>
              <a:ea typeface="+mn-ea"/>
              <a:cs typeface="+mn-cs"/>
            </a:endParaRPr>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405320" y="1894187"/>
            <a:ext cx="4077778" cy="4201365"/>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endParaRPr lang="es-CR" sz="1050" dirty="0">
              <a:solidFill>
                <a:srgbClr val="000000"/>
              </a:solidFill>
              <a:latin typeface="Arial" panose="020B0604020202020204" pitchFamily="34" charset="0"/>
              <a:cs typeface="Arial" panose="020B0604020202020204" pitchFamily="34" charset="0"/>
            </a:endParaRPr>
          </a:p>
          <a:p>
            <a:pPr algn="just"/>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Artículo 5- Reglamento para el Registro y Control de Bienes de la Administración Central.</a:t>
            </a:r>
          </a:p>
          <a:p>
            <a:pPr algn="just"/>
            <a:endParaRPr lang="es-CR" sz="1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000" b="1" dirty="0">
                <a:solidFill>
                  <a:srgbClr val="000000"/>
                </a:solidFill>
                <a:latin typeface="Lato" panose="020F0502020204030203" pitchFamily="34" charset="0"/>
                <a:ea typeface="Lato" panose="020F0502020204030203" pitchFamily="34" charset="0"/>
                <a:cs typeface="Lato" panose="020F0502020204030203" pitchFamily="34" charset="0"/>
              </a:rPr>
              <a:t>La realizan sólo las jefaturas a los colaboradores inmediatos.</a:t>
            </a:r>
          </a:p>
          <a:p>
            <a:pPr algn="just"/>
            <a:endParaRPr lang="es-CR" sz="20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Es requerida para el retiro de bienes del CAD, a nombre de la jefatura.</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u="sng"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600" u="sng" dirty="0">
              <a:solidFill>
                <a:srgbClr val="000000"/>
              </a:solidFill>
              <a:latin typeface="Arial" panose="020B0604020202020204" pitchFamily="34" charset="0"/>
              <a:cs typeface="Arial" panose="020B0604020202020204" pitchFamily="34" charset="0"/>
            </a:endParaRPr>
          </a:p>
          <a:p>
            <a:pPr algn="just"/>
            <a:endParaRPr lang="es-CR" sz="600" u="sng" dirty="0">
              <a:solidFill>
                <a:srgbClr val="000000"/>
              </a:solidFill>
              <a:latin typeface="Arial" panose="020B0604020202020204" pitchFamily="34" charset="0"/>
              <a:cs typeface="Arial" panose="020B0604020202020204" pitchFamily="34" charset="0"/>
            </a:endParaRPr>
          </a:p>
          <a:p>
            <a:pPr algn="just"/>
            <a:endParaRPr lang="es-CR" sz="600" dirty="0">
              <a:solidFill>
                <a:srgbClr val="000000"/>
              </a:solidFill>
              <a:latin typeface="Arial" panose="020B0604020202020204" pitchFamily="34" charset="0"/>
              <a:cs typeface="Arial" panose="020B0604020202020204" pitchFamily="34" charset="0"/>
            </a:endParaRPr>
          </a:p>
        </p:txBody>
      </p:sp>
      <p:sp>
        <p:nvSpPr>
          <p:cNvPr id="5" name="Freeform 6">
            <a:extLst>
              <a:ext uri="{FF2B5EF4-FFF2-40B4-BE49-F238E27FC236}">
                <a16:creationId xmlns:a16="http://schemas.microsoft.com/office/drawing/2014/main" id="{2D847286-D243-7B58-BB57-421BF963CC6C}"/>
              </a:ext>
            </a:extLst>
          </p:cNvPr>
          <p:cNvSpPr/>
          <p:nvPr/>
        </p:nvSpPr>
        <p:spPr>
          <a:xfrm>
            <a:off x="16568" y="27551"/>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sp>
        <p:nvSpPr>
          <p:cNvPr id="6" name="Rectángulo 5">
            <a:extLst>
              <a:ext uri="{FF2B5EF4-FFF2-40B4-BE49-F238E27FC236}">
                <a16:creationId xmlns:a16="http://schemas.microsoft.com/office/drawing/2014/main" id="{7B6306B5-FE4D-14FE-1199-9FCCE6CBFF19}"/>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grpSp>
        <p:nvGrpSpPr>
          <p:cNvPr id="14" name="Group 2">
            <a:extLst>
              <a:ext uri="{FF2B5EF4-FFF2-40B4-BE49-F238E27FC236}">
                <a16:creationId xmlns:a16="http://schemas.microsoft.com/office/drawing/2014/main" id="{FA804AD7-FED3-AFB3-4292-F36768BE1A76}"/>
              </a:ext>
            </a:extLst>
          </p:cNvPr>
          <p:cNvGrpSpPr/>
          <p:nvPr/>
        </p:nvGrpSpPr>
        <p:grpSpPr>
          <a:xfrm rot="-5400000">
            <a:off x="213619" y="1061143"/>
            <a:ext cx="383404" cy="851556"/>
            <a:chOff x="0" y="0"/>
            <a:chExt cx="2354580" cy="5581882"/>
          </a:xfrm>
        </p:grpSpPr>
        <p:sp>
          <p:nvSpPr>
            <p:cNvPr id="16" name="Freeform 3">
              <a:extLst>
                <a:ext uri="{FF2B5EF4-FFF2-40B4-BE49-F238E27FC236}">
                  <a16:creationId xmlns:a16="http://schemas.microsoft.com/office/drawing/2014/main" id="{8FB21344-0F2E-7C9B-BED1-CD74A78C30CC}"/>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dirty="0"/>
            </a:p>
          </p:txBody>
        </p:sp>
      </p:grpSp>
      <p:sp>
        <p:nvSpPr>
          <p:cNvPr id="24" name="TextBox 11">
            <a:extLst>
              <a:ext uri="{FF2B5EF4-FFF2-40B4-BE49-F238E27FC236}">
                <a16:creationId xmlns:a16="http://schemas.microsoft.com/office/drawing/2014/main" id="{3496C1B3-BA04-835C-8C9B-0C5CD8CB8FF8}"/>
              </a:ext>
            </a:extLst>
          </p:cNvPr>
          <p:cNvSpPr txBox="1"/>
          <p:nvPr/>
        </p:nvSpPr>
        <p:spPr>
          <a:xfrm>
            <a:off x="321896" y="1215350"/>
            <a:ext cx="487056" cy="523775"/>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1</a:t>
            </a:r>
          </a:p>
        </p:txBody>
      </p:sp>
      <p:pic>
        <p:nvPicPr>
          <p:cNvPr id="15" name="Imagen 14">
            <a:extLst>
              <a:ext uri="{FF2B5EF4-FFF2-40B4-BE49-F238E27FC236}">
                <a16:creationId xmlns:a16="http://schemas.microsoft.com/office/drawing/2014/main" id="{9ADBFAC7-33A1-84A1-912F-0B4F6AAE5918}"/>
              </a:ext>
            </a:extLst>
          </p:cNvPr>
          <p:cNvPicPr>
            <a:picLocks noChangeAspect="1"/>
          </p:cNvPicPr>
          <p:nvPr/>
        </p:nvPicPr>
        <p:blipFill rotWithShape="1">
          <a:blip r:embed="rId4"/>
          <a:srcRect l="2347" t="5026"/>
          <a:stretch/>
        </p:blipFill>
        <p:spPr>
          <a:xfrm>
            <a:off x="5580112" y="2409534"/>
            <a:ext cx="2771462" cy="1833989"/>
          </a:xfrm>
          <a:prstGeom prst="rect">
            <a:avLst/>
          </a:prstGeom>
        </p:spPr>
      </p:pic>
      <p:sp>
        <p:nvSpPr>
          <p:cNvPr id="19" name="TextBox 3">
            <a:extLst>
              <a:ext uri="{FF2B5EF4-FFF2-40B4-BE49-F238E27FC236}">
                <a16:creationId xmlns:a16="http://schemas.microsoft.com/office/drawing/2014/main" id="{070C6391-51D1-7D6E-99CB-5C8A55E113A8}"/>
              </a:ext>
            </a:extLst>
          </p:cNvPr>
          <p:cNvSpPr txBox="1"/>
          <p:nvPr/>
        </p:nvSpPr>
        <p:spPr>
          <a:xfrm>
            <a:off x="6114673" y="1724475"/>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SICAMEP</a:t>
            </a:r>
            <a:endParaRPr lang="es-CR" sz="2800" spc="340" dirty="0">
              <a:solidFill>
                <a:srgbClr val="CFAC65"/>
              </a:solidFill>
              <a:latin typeface="Poppins Ultra-Bold"/>
            </a:endParaRPr>
          </a:p>
        </p:txBody>
      </p:sp>
      <p:sp>
        <p:nvSpPr>
          <p:cNvPr id="22" name="Marcador de texto 9">
            <a:extLst>
              <a:ext uri="{FF2B5EF4-FFF2-40B4-BE49-F238E27FC236}">
                <a16:creationId xmlns:a16="http://schemas.microsoft.com/office/drawing/2014/main" id="{CE0970E7-8968-F063-266C-832E3968B0B3}"/>
              </a:ext>
            </a:extLst>
          </p:cNvPr>
          <p:cNvSpPr txBox="1">
            <a:spLocks/>
          </p:cNvSpPr>
          <p:nvPr/>
        </p:nvSpPr>
        <p:spPr>
          <a:xfrm>
            <a:off x="5558957" y="4403450"/>
            <a:ext cx="2771462" cy="504056"/>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9pPr>
          </a:lstStyle>
          <a:p>
            <a:pPr algn="just"/>
            <a:r>
              <a:rPr lang="es-CR" sz="1100" dirty="0">
                <a:solidFill>
                  <a:srgbClr val="000000"/>
                </a:solidFill>
                <a:latin typeface="Arial" panose="020B0604020202020204" pitchFamily="34" charset="0"/>
                <a:cs typeface="Arial" panose="020B0604020202020204" pitchFamily="34" charset="0"/>
              </a:rPr>
              <a:t>El Administrador de Dependencia puede realizar la gestión desde el módulo multifuncional.</a:t>
            </a:r>
            <a:endParaRPr lang="es-CR" sz="2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u="sng"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600" u="sng" dirty="0">
              <a:solidFill>
                <a:srgbClr val="000000"/>
              </a:solidFill>
              <a:latin typeface="Arial" panose="020B0604020202020204" pitchFamily="34" charset="0"/>
              <a:cs typeface="Arial" panose="020B0604020202020204" pitchFamily="34" charset="0"/>
            </a:endParaRPr>
          </a:p>
          <a:p>
            <a:pPr algn="just"/>
            <a:endParaRPr lang="es-CR" sz="600" u="sng" dirty="0">
              <a:solidFill>
                <a:srgbClr val="000000"/>
              </a:solidFill>
              <a:latin typeface="Arial" panose="020B0604020202020204" pitchFamily="34" charset="0"/>
              <a:cs typeface="Arial" panose="020B0604020202020204" pitchFamily="34" charset="0"/>
            </a:endParaRPr>
          </a:p>
          <a:p>
            <a:pPr algn="just"/>
            <a:endParaRPr lang="es-CR" sz="600" dirty="0">
              <a:solidFill>
                <a:srgbClr val="000000"/>
              </a:solidFill>
              <a:latin typeface="Arial" panose="020B0604020202020204" pitchFamily="34" charset="0"/>
              <a:cs typeface="Arial" panose="020B0604020202020204" pitchFamily="34" charset="0"/>
            </a:endParaRPr>
          </a:p>
        </p:txBody>
      </p:sp>
      <p:pic>
        <p:nvPicPr>
          <p:cNvPr id="23" name="Imagen 22">
            <a:hlinkClick r:id="rId5" action="ppaction://hlinksldjump"/>
            <a:extLst>
              <a:ext uri="{FF2B5EF4-FFF2-40B4-BE49-F238E27FC236}">
                <a16:creationId xmlns:a16="http://schemas.microsoft.com/office/drawing/2014/main" id="{9BF6E74A-6EE6-2141-667F-A07881E4C953}"/>
              </a:ext>
            </a:extLst>
          </p:cNvPr>
          <p:cNvPicPr>
            <a:picLocks noChangeAspect="1"/>
          </p:cNvPicPr>
          <p:nvPr/>
        </p:nvPicPr>
        <p:blipFill>
          <a:blip r:embed="rId6"/>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3747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794074" y="435717"/>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800" spc="300" dirty="0">
                <a:solidFill>
                  <a:srgbClr val="2B4A9D"/>
                </a:solidFill>
                <a:latin typeface="Lato Bold"/>
                <a:ea typeface="+mn-ea"/>
                <a:cs typeface="+mn-cs"/>
              </a:rPr>
              <a:t>Devolución-colaboradores</a:t>
            </a: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82315" y="1999301"/>
            <a:ext cx="3889884" cy="4593698"/>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lnSpcReduction="10000"/>
          </a:bodyPr>
          <a:lstStyle/>
          <a:p>
            <a:pPr algn="just"/>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Artículo 5 y 7- Reglamento para el Registro y Control de Bienes de la Administración Central.</a:t>
            </a:r>
          </a:p>
          <a:p>
            <a:pPr algn="just"/>
            <a:endParaRPr lang="es-CR" sz="2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000" b="1" dirty="0">
                <a:solidFill>
                  <a:srgbClr val="000000"/>
                </a:solidFill>
                <a:latin typeface="Lato" panose="020F0502020204030203" pitchFamily="34" charset="0"/>
                <a:ea typeface="Lato" panose="020F0502020204030203" pitchFamily="34" charset="0"/>
                <a:cs typeface="Lato" panose="020F0502020204030203" pitchFamily="34" charset="0"/>
              </a:rPr>
              <a:t>La realiza cualquier colaborador que no sea jefe, por d</a:t>
            </a:r>
            <a:r>
              <a:rPr lang="es-ES" sz="2000" b="1" dirty="0">
                <a:solidFill>
                  <a:srgbClr val="000000"/>
                </a:solidFill>
                <a:latin typeface="Lato" panose="020F0502020204030203" pitchFamily="34" charset="0"/>
                <a:ea typeface="Lato" panose="020F0502020204030203" pitchFamily="34" charset="0"/>
                <a:cs typeface="Lato" panose="020F0502020204030203" pitchFamily="34" charset="0"/>
              </a:rPr>
              <a:t>esuso, inservibilidad, porque el jefe inmediato se lo solicita, por cese, despido, o traslado a otra dependencia.</a:t>
            </a:r>
          </a:p>
          <a:p>
            <a:pPr algn="just"/>
            <a:endParaRPr lang="es-ES" sz="2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La jefatura debe solicitar la exclusión del funcionario cuando se requiera, al Depto. de Administración de Bienes.</a:t>
            </a: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grpSp>
        <p:nvGrpSpPr>
          <p:cNvPr id="4" name="Group 2">
            <a:extLst>
              <a:ext uri="{FF2B5EF4-FFF2-40B4-BE49-F238E27FC236}">
                <a16:creationId xmlns:a16="http://schemas.microsoft.com/office/drawing/2014/main" id="{C5F8A6F7-0E4E-3DBE-966E-B5EEBA3138A6}"/>
              </a:ext>
            </a:extLst>
          </p:cNvPr>
          <p:cNvGrpSpPr/>
          <p:nvPr/>
        </p:nvGrpSpPr>
        <p:grpSpPr>
          <a:xfrm rot="-5400000">
            <a:off x="213619" y="1061143"/>
            <a:ext cx="383404" cy="851556"/>
            <a:chOff x="0" y="0"/>
            <a:chExt cx="2354580" cy="5581882"/>
          </a:xfrm>
        </p:grpSpPr>
        <p:sp>
          <p:nvSpPr>
            <p:cNvPr id="6" name="Freeform 3">
              <a:extLst>
                <a:ext uri="{FF2B5EF4-FFF2-40B4-BE49-F238E27FC236}">
                  <a16:creationId xmlns:a16="http://schemas.microsoft.com/office/drawing/2014/main" id="{CF31565E-34CA-84FB-8588-ED825919B9DF}"/>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dirty="0"/>
            </a:p>
          </p:txBody>
        </p:sp>
      </p:grpSp>
      <p:sp>
        <p:nvSpPr>
          <p:cNvPr id="8" name="TextBox 11">
            <a:extLst>
              <a:ext uri="{FF2B5EF4-FFF2-40B4-BE49-F238E27FC236}">
                <a16:creationId xmlns:a16="http://schemas.microsoft.com/office/drawing/2014/main" id="{CA20E951-58A3-3292-212B-988AA856A111}"/>
              </a:ext>
            </a:extLst>
          </p:cNvPr>
          <p:cNvSpPr txBox="1"/>
          <p:nvPr/>
        </p:nvSpPr>
        <p:spPr>
          <a:xfrm>
            <a:off x="321896" y="1215350"/>
            <a:ext cx="487056" cy="485902"/>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2</a:t>
            </a:r>
          </a:p>
        </p:txBody>
      </p:sp>
      <p:grpSp>
        <p:nvGrpSpPr>
          <p:cNvPr id="14" name="Group 2">
            <a:extLst>
              <a:ext uri="{FF2B5EF4-FFF2-40B4-BE49-F238E27FC236}">
                <a16:creationId xmlns:a16="http://schemas.microsoft.com/office/drawing/2014/main" id="{CFEF4C62-DF4D-130F-1FB5-630639E604BA}"/>
              </a:ext>
            </a:extLst>
          </p:cNvPr>
          <p:cNvGrpSpPr/>
          <p:nvPr/>
        </p:nvGrpSpPr>
        <p:grpSpPr>
          <a:xfrm rot="5400000">
            <a:off x="7487261" y="-817021"/>
            <a:ext cx="643301" cy="2670178"/>
            <a:chOff x="0" y="0"/>
            <a:chExt cx="6323330" cy="6065520"/>
          </a:xfrm>
        </p:grpSpPr>
        <p:sp>
          <p:nvSpPr>
            <p:cNvPr id="16" name="Freeform 3">
              <a:extLst>
                <a:ext uri="{FF2B5EF4-FFF2-40B4-BE49-F238E27FC236}">
                  <a16:creationId xmlns:a16="http://schemas.microsoft.com/office/drawing/2014/main" id="{58082147-DFCC-1B88-B3BE-85BC7F630275}"/>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19" name="Freeform 6">
            <a:extLst>
              <a:ext uri="{FF2B5EF4-FFF2-40B4-BE49-F238E27FC236}">
                <a16:creationId xmlns:a16="http://schemas.microsoft.com/office/drawing/2014/main" id="{95658C16-3DA5-AE72-C25F-3CA8F2ED2436}"/>
              </a:ext>
            </a:extLst>
          </p:cNvPr>
          <p:cNvSpPr/>
          <p:nvPr/>
        </p:nvSpPr>
        <p:spPr>
          <a:xfrm>
            <a:off x="16568" y="27551"/>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dirty="0"/>
          </a:p>
        </p:txBody>
      </p:sp>
      <p:sp>
        <p:nvSpPr>
          <p:cNvPr id="21" name="Rectángulo 20">
            <a:extLst>
              <a:ext uri="{FF2B5EF4-FFF2-40B4-BE49-F238E27FC236}">
                <a16:creationId xmlns:a16="http://schemas.microsoft.com/office/drawing/2014/main" id="{3B1EAC08-A124-FAF8-7E7E-85294F3C88DD}"/>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pic>
        <p:nvPicPr>
          <p:cNvPr id="13" name="Imagen 12">
            <a:extLst>
              <a:ext uri="{FF2B5EF4-FFF2-40B4-BE49-F238E27FC236}">
                <a16:creationId xmlns:a16="http://schemas.microsoft.com/office/drawing/2014/main" id="{2F7CBBD7-EE6F-2AA0-CFBE-7EEEB028CD9A}"/>
              </a:ext>
            </a:extLst>
          </p:cNvPr>
          <p:cNvPicPr>
            <a:picLocks noChangeAspect="1"/>
          </p:cNvPicPr>
          <p:nvPr/>
        </p:nvPicPr>
        <p:blipFill rotWithShape="1">
          <a:blip r:embed="rId5">
            <a:extLst>
              <a:ext uri="{28A0092B-C50C-407E-A947-70E740481C1C}">
                <a14:useLocalDpi xmlns:a14="http://schemas.microsoft.com/office/drawing/2010/main" val="0"/>
              </a:ext>
            </a:extLst>
          </a:blip>
          <a:srcRect r="5550" b="4657"/>
          <a:stretch/>
        </p:blipFill>
        <p:spPr bwMode="auto">
          <a:xfrm>
            <a:off x="5519931" y="2608096"/>
            <a:ext cx="2945512" cy="1291751"/>
          </a:xfrm>
          <a:prstGeom prst="rect">
            <a:avLst/>
          </a:prstGeom>
          <a:noFill/>
          <a:ln>
            <a:noFill/>
          </a:ln>
        </p:spPr>
      </p:pic>
      <p:pic>
        <p:nvPicPr>
          <p:cNvPr id="22" name="Imagen 21">
            <a:extLst>
              <a:ext uri="{FF2B5EF4-FFF2-40B4-BE49-F238E27FC236}">
                <a16:creationId xmlns:a16="http://schemas.microsoft.com/office/drawing/2014/main" id="{45E24000-9A63-3577-AEAA-ADFA17733466}"/>
              </a:ext>
            </a:extLst>
          </p:cNvPr>
          <p:cNvPicPr>
            <a:picLocks noChangeAspect="1"/>
          </p:cNvPicPr>
          <p:nvPr/>
        </p:nvPicPr>
        <p:blipFill>
          <a:blip r:embed="rId6"/>
          <a:stretch>
            <a:fillRect/>
          </a:stretch>
        </p:blipFill>
        <p:spPr>
          <a:xfrm>
            <a:off x="6286712" y="4086086"/>
            <a:ext cx="2469094" cy="451875"/>
          </a:xfrm>
          <a:prstGeom prst="rect">
            <a:avLst/>
          </a:prstGeom>
        </p:spPr>
      </p:pic>
      <p:sp>
        <p:nvSpPr>
          <p:cNvPr id="23" name="TextBox 3">
            <a:extLst>
              <a:ext uri="{FF2B5EF4-FFF2-40B4-BE49-F238E27FC236}">
                <a16:creationId xmlns:a16="http://schemas.microsoft.com/office/drawing/2014/main" id="{859E92AD-D4E4-8FD0-7D5C-A0CBEEDDB741}"/>
              </a:ext>
            </a:extLst>
          </p:cNvPr>
          <p:cNvSpPr txBox="1"/>
          <p:nvPr/>
        </p:nvSpPr>
        <p:spPr>
          <a:xfrm>
            <a:off x="6119991" y="1913593"/>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SICAMEP</a:t>
            </a:r>
            <a:endParaRPr lang="es-CR" sz="2800" spc="340" dirty="0">
              <a:solidFill>
                <a:srgbClr val="CFAC65"/>
              </a:solidFill>
              <a:latin typeface="Poppins Ultra-Bold"/>
            </a:endParaRPr>
          </a:p>
        </p:txBody>
      </p:sp>
      <p:pic>
        <p:nvPicPr>
          <p:cNvPr id="24" name="Imagen 23">
            <a:hlinkClick r:id="rId7" action="ppaction://hlinksldjump"/>
            <a:extLst>
              <a:ext uri="{FF2B5EF4-FFF2-40B4-BE49-F238E27FC236}">
                <a16:creationId xmlns:a16="http://schemas.microsoft.com/office/drawing/2014/main" id="{CAC6BE06-E160-33E0-8F42-F9D0DF892EBF}"/>
              </a:ext>
            </a:extLst>
          </p:cNvPr>
          <p:cNvPicPr>
            <a:picLocks noChangeAspect="1"/>
          </p:cNvPicPr>
          <p:nvPr/>
        </p:nvPicPr>
        <p:blipFill>
          <a:blip r:embed="rId8"/>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229497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21A846E-3C69-C57C-BB7F-C18692EBF208}"/>
              </a:ext>
            </a:extLst>
          </p:cNvPr>
          <p:cNvPicPr>
            <a:picLocks noChangeAspect="1"/>
          </p:cNvPicPr>
          <p:nvPr/>
        </p:nvPicPr>
        <p:blipFill rotWithShape="1">
          <a:blip r:embed="rId3"/>
          <a:srcRect l="5566"/>
          <a:stretch/>
        </p:blipFill>
        <p:spPr>
          <a:xfrm>
            <a:off x="179512" y="93410"/>
            <a:ext cx="4267532" cy="762066"/>
          </a:xfrm>
          <a:prstGeom prst="rect">
            <a:avLst/>
          </a:prstGeom>
        </p:spPr>
      </p:pic>
      <p:sp>
        <p:nvSpPr>
          <p:cNvPr id="11" name="Rectángulo 10">
            <a:extLst>
              <a:ext uri="{FF2B5EF4-FFF2-40B4-BE49-F238E27FC236}">
                <a16:creationId xmlns:a16="http://schemas.microsoft.com/office/drawing/2014/main" id="{68FC8977-5070-5CC0-48D9-B147A7C98500}"/>
              </a:ext>
            </a:extLst>
          </p:cNvPr>
          <p:cNvSpPr/>
          <p:nvPr/>
        </p:nvSpPr>
        <p:spPr>
          <a:xfrm>
            <a:off x="4454176" y="147375"/>
            <a:ext cx="3824312" cy="723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R" sz="1000" b="1"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Viceministerio de Planificación Institucional y Coordinación Regional</a:t>
            </a:r>
            <a:endParaRPr lang="es-CR" sz="1000" dirty="0">
              <a:effectLst/>
              <a:ea typeface="Calibri" panose="020F0502020204030204" pitchFamily="34" charset="0"/>
              <a:cs typeface="Times New Roman" panose="02020603050405020304" pitchFamily="18" charset="0"/>
            </a:endParaRPr>
          </a:p>
          <a:p>
            <a:r>
              <a:rPr lang="es-CR" sz="1000"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Dirección de Proveeduría Institucional</a:t>
            </a:r>
            <a:endParaRPr lang="es-CR" sz="1000" dirty="0">
              <a:effectLst/>
              <a:ea typeface="Calibri" panose="020F0502020204030204" pitchFamily="34" charset="0"/>
              <a:cs typeface="Times New Roman" panose="02020603050405020304" pitchFamily="18" charset="0"/>
            </a:endParaRPr>
          </a:p>
          <a:p>
            <a:r>
              <a:rPr lang="es-CR" sz="1000"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Departamento de Administración de Bienes</a:t>
            </a:r>
            <a:endParaRPr lang="es-CR" sz="1000" dirty="0">
              <a:effectLst/>
              <a:ea typeface="Calibri" panose="020F0502020204030204" pitchFamily="34" charset="0"/>
              <a:cs typeface="Times New Roman" panose="02020603050405020304" pitchFamily="18" charset="0"/>
            </a:endParaRPr>
          </a:p>
        </p:txBody>
      </p:sp>
      <p:pic>
        <p:nvPicPr>
          <p:cNvPr id="1026" name="Picture 2" descr="book education closed 6061424 Vector Art at Vecteezy">
            <a:extLst>
              <a:ext uri="{FF2B5EF4-FFF2-40B4-BE49-F238E27FC236}">
                <a16:creationId xmlns:a16="http://schemas.microsoft.com/office/drawing/2014/main" id="{05BB59E4-8719-007A-8D5D-9564B54B021A}"/>
              </a:ext>
            </a:extLst>
          </p:cNvPr>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4801" t="16401" r="22700" b="14301"/>
          <a:stretch/>
        </p:blipFill>
        <p:spPr bwMode="auto">
          <a:xfrm>
            <a:off x="495518" y="1525572"/>
            <a:ext cx="3842898" cy="49459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6F5B927D-5C03-7651-95C3-D0A661CD072D}"/>
              </a:ext>
            </a:extLst>
          </p:cNvPr>
          <p:cNvSpPr txBox="1"/>
          <p:nvPr/>
        </p:nvSpPr>
        <p:spPr>
          <a:xfrm>
            <a:off x="972518" y="1745606"/>
            <a:ext cx="3136655" cy="584775"/>
          </a:xfrm>
          <a:prstGeom prst="rect">
            <a:avLst/>
          </a:prstGeom>
        </p:spPr>
        <p:txBody>
          <a:bodyPr wrap="square" lIns="0" tIns="0" rIns="0" bIns="0" rtlCol="0" anchor="t">
            <a:spAutoFit/>
          </a:bodyPr>
          <a:lstStyle/>
          <a:p>
            <a:pPr algn="ctr"/>
            <a:r>
              <a:rPr lang="es-ES" b="1" spc="340" dirty="0">
                <a:solidFill>
                  <a:schemeClr val="bg1"/>
                </a:solidFill>
                <a:latin typeface="Poppins Ultra-Bold"/>
              </a:rPr>
              <a:t>ACCESO AL INICIO DE CADA TEMA</a:t>
            </a:r>
            <a:r>
              <a:rPr lang="es-ES" sz="2000" b="1" spc="340" dirty="0">
                <a:solidFill>
                  <a:schemeClr val="bg1"/>
                </a:solidFill>
                <a:latin typeface="Poppins Ultra-Bold"/>
              </a:rPr>
              <a:t>:</a:t>
            </a:r>
          </a:p>
        </p:txBody>
      </p:sp>
      <p:sp>
        <p:nvSpPr>
          <p:cNvPr id="16" name="Rectángulo 15">
            <a:extLst>
              <a:ext uri="{FF2B5EF4-FFF2-40B4-BE49-F238E27FC236}">
                <a16:creationId xmlns:a16="http://schemas.microsoft.com/office/drawing/2014/main" id="{2C4FA00F-C842-1C1D-E2FA-7CCFE0C50AAF}"/>
              </a:ext>
            </a:extLst>
          </p:cNvPr>
          <p:cNvSpPr/>
          <p:nvPr/>
        </p:nvSpPr>
        <p:spPr>
          <a:xfrm>
            <a:off x="7028591" y="1057573"/>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chemeClr val="bg1"/>
                </a:solidFill>
                <a:cs typeface="Arial" panose="020B0604020202020204" pitchFamily="34" charset="0"/>
              </a:rPr>
              <a:t>1. Normativa</a:t>
            </a:r>
          </a:p>
        </p:txBody>
      </p:sp>
      <p:sp>
        <p:nvSpPr>
          <p:cNvPr id="22" name="Rectángulo 21">
            <a:extLst>
              <a:ext uri="{FF2B5EF4-FFF2-40B4-BE49-F238E27FC236}">
                <a16:creationId xmlns:a16="http://schemas.microsoft.com/office/drawing/2014/main" id="{D6FAD7DE-7F13-3D2D-1A3C-D4926B7E5AC9}"/>
              </a:ext>
            </a:extLst>
          </p:cNvPr>
          <p:cNvSpPr/>
          <p:nvPr/>
        </p:nvSpPr>
        <p:spPr>
          <a:xfrm>
            <a:off x="6786469" y="2643897"/>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chemeClr val="bg1"/>
                </a:solidFill>
                <a:cs typeface="Arial" panose="020B0604020202020204" pitchFamily="34" charset="0"/>
              </a:rPr>
              <a:t>3. Generalidades</a:t>
            </a:r>
          </a:p>
        </p:txBody>
      </p:sp>
      <p:sp>
        <p:nvSpPr>
          <p:cNvPr id="24" name="Rectángulo 23">
            <a:extLst>
              <a:ext uri="{FF2B5EF4-FFF2-40B4-BE49-F238E27FC236}">
                <a16:creationId xmlns:a16="http://schemas.microsoft.com/office/drawing/2014/main" id="{90AEAA28-352E-2B09-0739-9081203D48EF}"/>
              </a:ext>
            </a:extLst>
          </p:cNvPr>
          <p:cNvSpPr/>
          <p:nvPr/>
        </p:nvSpPr>
        <p:spPr>
          <a:xfrm>
            <a:off x="7061400" y="3319599"/>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b="1" dirty="0">
                <a:solidFill>
                  <a:schemeClr val="bg1"/>
                </a:solidFill>
                <a:cs typeface="Arial" panose="020B0604020202020204" pitchFamily="34" charset="0"/>
              </a:rPr>
              <a:t>4. SICAMEP</a:t>
            </a:r>
          </a:p>
        </p:txBody>
      </p:sp>
      <p:sp>
        <p:nvSpPr>
          <p:cNvPr id="30" name="Rectángulo 29">
            <a:extLst>
              <a:ext uri="{FF2B5EF4-FFF2-40B4-BE49-F238E27FC236}">
                <a16:creationId xmlns:a16="http://schemas.microsoft.com/office/drawing/2014/main" id="{DCB1881B-398C-F929-1DB9-487ECE60A240}"/>
              </a:ext>
            </a:extLst>
          </p:cNvPr>
          <p:cNvSpPr/>
          <p:nvPr/>
        </p:nvSpPr>
        <p:spPr>
          <a:xfrm>
            <a:off x="5919659" y="5358128"/>
            <a:ext cx="3172818"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6. Donaciones</a:t>
            </a:r>
          </a:p>
        </p:txBody>
      </p:sp>
      <p:pic>
        <p:nvPicPr>
          <p:cNvPr id="1028" name="Picture 4" descr="Resultado de imagen de ícono redondo de hacer clic">
            <a:extLst>
              <a:ext uri="{FF2B5EF4-FFF2-40B4-BE49-F238E27FC236}">
                <a16:creationId xmlns:a16="http://schemas.microsoft.com/office/drawing/2014/main" id="{D42EB34C-439E-2E80-148B-B6A2895F9B8C}"/>
              </a:ext>
            </a:extLst>
          </p:cNvPr>
          <p:cNvPicPr>
            <a:picLocks noChangeAspect="1" noChangeArrowheads="1"/>
          </p:cNvPicPr>
          <p:nvPr/>
        </p:nvPicPr>
        <p:blipFill>
          <a:blip r:embed="rId5">
            <a:clrChange>
              <a:clrFrom>
                <a:srgbClr val="FDFDFD"/>
              </a:clrFrom>
              <a:clrTo>
                <a:srgbClr val="FDFDFD">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rot="5400000">
            <a:off x="2037957" y="3684615"/>
            <a:ext cx="745331" cy="1291637"/>
          </a:xfrm>
          <a:prstGeom prst="rect">
            <a:avLst/>
          </a:prstGeom>
          <a:noFill/>
          <a:extLst>
            <a:ext uri="{909E8E84-426E-40DD-AFC4-6F175D3DCCD1}">
              <a14:hiddenFill xmlns:a14="http://schemas.microsoft.com/office/drawing/2010/main">
                <a:solidFill>
                  <a:srgbClr val="FFFFFF"/>
                </a:solidFill>
              </a14:hiddenFill>
            </a:ext>
          </a:extLst>
        </p:spPr>
      </p:pic>
      <p:sp>
        <p:nvSpPr>
          <p:cNvPr id="47" name="Rectángulo 46">
            <a:extLst>
              <a:ext uri="{FF2B5EF4-FFF2-40B4-BE49-F238E27FC236}">
                <a16:creationId xmlns:a16="http://schemas.microsoft.com/office/drawing/2014/main" id="{8239D093-5FB3-9AC8-0167-F934EAD60C83}"/>
              </a:ext>
            </a:extLst>
          </p:cNvPr>
          <p:cNvSpPr/>
          <p:nvPr/>
        </p:nvSpPr>
        <p:spPr>
          <a:xfrm>
            <a:off x="6025332" y="6183773"/>
            <a:ext cx="3172818"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b="1" dirty="0">
                <a:solidFill>
                  <a:schemeClr val="bg1"/>
                </a:solidFill>
                <a:cs typeface="Arial" panose="020B0604020202020204" pitchFamily="34" charset="0"/>
              </a:rPr>
              <a:t>8. Verificaciones</a:t>
            </a:r>
          </a:p>
        </p:txBody>
      </p:sp>
      <p:sp>
        <p:nvSpPr>
          <p:cNvPr id="13" name="Rectángulo 12">
            <a:extLst>
              <a:ext uri="{FF2B5EF4-FFF2-40B4-BE49-F238E27FC236}">
                <a16:creationId xmlns:a16="http://schemas.microsoft.com/office/drawing/2014/main" id="{7D16B061-6B97-9A04-BF17-8074B3331EFD}"/>
              </a:ext>
            </a:extLst>
          </p:cNvPr>
          <p:cNvSpPr/>
          <p:nvPr/>
        </p:nvSpPr>
        <p:spPr>
          <a:xfrm>
            <a:off x="5283188" y="1574549"/>
            <a:ext cx="3490806" cy="4945968"/>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rabicPeriod"/>
            </a:pPr>
            <a:r>
              <a:rPr lang="es-ES" dirty="0">
                <a:solidFill>
                  <a:schemeClr val="tx1"/>
                </a:solidFill>
                <a:latin typeface="Lato" panose="020F0502020204030203" pitchFamily="34" charset="0"/>
                <a:ea typeface="Lato" panose="020F0502020204030203" pitchFamily="34" charset="0"/>
                <a:cs typeface="Lato" panose="020F0502020204030203" pitchFamily="34" charset="0"/>
              </a:rPr>
              <a:t>Normativa.</a:t>
            </a:r>
          </a:p>
          <a:p>
            <a:pPr marL="342900" indent="-342900">
              <a:buAutoNum type="arabicPeriod"/>
            </a:pPr>
            <a:r>
              <a:rPr lang="es-ES" dirty="0">
                <a:solidFill>
                  <a:schemeClr val="tx1"/>
                </a:solidFill>
                <a:latin typeface="Lato" panose="020F0502020204030203" pitchFamily="34" charset="0"/>
                <a:ea typeface="Lato" panose="020F0502020204030203" pitchFamily="34" charset="0"/>
                <a:cs typeface="Lato" panose="020F0502020204030203" pitchFamily="34" charset="0"/>
              </a:rPr>
              <a:t>Responsabilidades.</a:t>
            </a:r>
          </a:p>
          <a:p>
            <a:pPr marL="342900" indent="-342900">
              <a:buAutoNum type="arabicPeriod"/>
            </a:pPr>
            <a:r>
              <a:rPr lang="es-ES" dirty="0">
                <a:solidFill>
                  <a:schemeClr val="tx1"/>
                </a:solidFill>
                <a:latin typeface="Lato" panose="020F0502020204030203" pitchFamily="34" charset="0"/>
                <a:ea typeface="Lato" panose="020F0502020204030203" pitchFamily="34" charset="0"/>
                <a:cs typeface="Lato" panose="020F0502020204030203" pitchFamily="34" charset="0"/>
              </a:rPr>
              <a:t>Generalidades.</a:t>
            </a:r>
          </a:p>
          <a:p>
            <a:pPr marL="342900" indent="-342900">
              <a:buAutoNum type="arabicPeriod"/>
            </a:pPr>
            <a:r>
              <a:rPr lang="es-ES" dirty="0">
                <a:solidFill>
                  <a:schemeClr val="tx1"/>
                </a:solidFill>
                <a:latin typeface="Lato" panose="020F0502020204030203" pitchFamily="34" charset="0"/>
                <a:ea typeface="Lato" panose="020F0502020204030203" pitchFamily="34" charset="0"/>
                <a:cs typeface="Lato" panose="020F0502020204030203" pitchFamily="34" charset="0"/>
              </a:rPr>
              <a:t>SICAMEP</a:t>
            </a:r>
          </a:p>
          <a:p>
            <a:pPr marL="342900" indent="-342900">
              <a:buAutoNum type="arabicPeriod"/>
            </a:pPr>
            <a:r>
              <a:rPr lang="es-ES" dirty="0">
                <a:solidFill>
                  <a:schemeClr val="tx1"/>
                </a:solidFill>
                <a:latin typeface="Lato" panose="020F0502020204030203" pitchFamily="34" charset="0"/>
                <a:ea typeface="Lato" panose="020F0502020204030203" pitchFamily="34" charset="0"/>
                <a:cs typeface="Lato" panose="020F0502020204030203" pitchFamily="34" charset="0"/>
              </a:rPr>
              <a:t>Procedimiento institucional.</a:t>
            </a:r>
          </a:p>
          <a:p>
            <a:r>
              <a:rPr lang="es-ES" dirty="0">
                <a:solidFill>
                  <a:schemeClr val="tx1"/>
                </a:solidFill>
                <a:latin typeface="Lato" panose="020F0502020204030203" pitchFamily="34" charset="0"/>
                <a:ea typeface="Lato" panose="020F0502020204030203" pitchFamily="34" charset="0"/>
                <a:cs typeface="Lato" panose="020F0502020204030203" pitchFamily="34" charset="0"/>
              </a:rPr>
              <a:t>6. Hurto-robo-pérdida.</a:t>
            </a:r>
          </a:p>
          <a:p>
            <a:r>
              <a:rPr lang="es-ES" dirty="0">
                <a:solidFill>
                  <a:schemeClr val="tx1"/>
                </a:solidFill>
                <a:latin typeface="Lato" panose="020F0502020204030203" pitchFamily="34" charset="0"/>
                <a:ea typeface="Lato" panose="020F0502020204030203" pitchFamily="34" charset="0"/>
                <a:cs typeface="Lato" panose="020F0502020204030203" pitchFamily="34" charset="0"/>
              </a:rPr>
              <a:t>7. Donaciones.</a:t>
            </a:r>
          </a:p>
          <a:p>
            <a:r>
              <a:rPr lang="es-ES" dirty="0">
                <a:solidFill>
                  <a:schemeClr val="tx1"/>
                </a:solidFill>
                <a:latin typeface="Lato" panose="020F0502020204030203" pitchFamily="34" charset="0"/>
                <a:ea typeface="Lato" panose="020F0502020204030203" pitchFamily="34" charset="0"/>
                <a:cs typeface="Lato" panose="020F0502020204030203" pitchFamily="34" charset="0"/>
              </a:rPr>
              <a:t>8. Verificaciones de bienes.</a:t>
            </a:r>
          </a:p>
          <a:p>
            <a:r>
              <a:rPr lang="es-ES" dirty="0">
                <a:solidFill>
                  <a:schemeClr val="tx1"/>
                </a:solidFill>
                <a:latin typeface="Lato" panose="020F0502020204030203" pitchFamily="34" charset="0"/>
                <a:ea typeface="Lato" panose="020F0502020204030203" pitchFamily="34" charset="0"/>
                <a:cs typeface="Lato" panose="020F0502020204030203" pitchFamily="34" charset="0"/>
              </a:rPr>
              <a:t>9. Recomendaciones.</a:t>
            </a:r>
          </a:p>
          <a:p>
            <a:r>
              <a:rPr lang="es-ES" dirty="0">
                <a:solidFill>
                  <a:schemeClr val="tx1"/>
                </a:solidFill>
                <a:latin typeface="Lato" panose="020F0502020204030203" pitchFamily="34" charset="0"/>
                <a:ea typeface="Lato" panose="020F0502020204030203" pitchFamily="34" charset="0"/>
                <a:cs typeface="Lato" panose="020F0502020204030203" pitchFamily="34" charset="0"/>
              </a:rPr>
              <a:t>10. Información de contacto</a:t>
            </a:r>
            <a:r>
              <a:rPr lang="es-ES" sz="2000" dirty="0">
                <a:solidFill>
                  <a:schemeClr val="tx1"/>
                </a:solidFill>
                <a:latin typeface="Lato" panose="020F0502020204030203" pitchFamily="34" charset="0"/>
                <a:ea typeface="Lato" panose="020F0502020204030203" pitchFamily="34" charset="0"/>
                <a:cs typeface="Lato" panose="020F0502020204030203" pitchFamily="34" charset="0"/>
              </a:rPr>
              <a:t>.</a:t>
            </a:r>
          </a:p>
          <a:p>
            <a:pPr algn="just"/>
            <a:endParaRPr lang="es-ES" dirty="0"/>
          </a:p>
          <a:p>
            <a:pPr algn="just"/>
            <a:r>
              <a:rPr lang="es-ES" dirty="0"/>
              <a:t>Correo para consultas:</a:t>
            </a:r>
          </a:p>
          <a:p>
            <a:pPr algn="just"/>
            <a:r>
              <a:rPr lang="es-ES" sz="1600" dirty="0">
                <a:solidFill>
                  <a:schemeClr val="tx2">
                    <a:lumMod val="75000"/>
                    <a:lumOff val="25000"/>
                  </a:schemeClr>
                </a:solidFill>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administraciondebienes@mep.go.cr</a:t>
            </a:r>
            <a:r>
              <a:rPr lang="es-ES" sz="1600" dirty="0">
                <a:solidFill>
                  <a:schemeClr val="tx2">
                    <a:lumMod val="75000"/>
                    <a:lumOff val="25000"/>
                  </a:schemeClr>
                </a:solidFill>
                <a:latin typeface="Lato" panose="020F0502020204030203" pitchFamily="34" charset="0"/>
                <a:ea typeface="Lato" panose="020F0502020204030203" pitchFamily="34" charset="0"/>
                <a:cs typeface="Lato" panose="020F0502020204030203" pitchFamily="34" charset="0"/>
              </a:rPr>
              <a:t>  </a:t>
            </a:r>
            <a:endParaRPr lang="es-CR" sz="1600" dirty="0">
              <a:solidFill>
                <a:schemeClr val="tx2">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algn="just"/>
            <a:endParaRPr lang="es-ES" dirty="0"/>
          </a:p>
          <a:p>
            <a:pPr algn="just"/>
            <a:endParaRPr lang="es-ES" dirty="0"/>
          </a:p>
          <a:p>
            <a:pPr algn="just"/>
            <a:endParaRPr lang="es-ES" dirty="0"/>
          </a:p>
          <a:p>
            <a:pPr marL="342900" indent="-342900" algn="just">
              <a:buAutoNum type="arabicPeriod"/>
            </a:pPr>
            <a:endParaRPr lang="es-CR" dirty="0"/>
          </a:p>
        </p:txBody>
      </p:sp>
      <p:sp>
        <p:nvSpPr>
          <p:cNvPr id="25" name="TextBox 3">
            <a:extLst>
              <a:ext uri="{FF2B5EF4-FFF2-40B4-BE49-F238E27FC236}">
                <a16:creationId xmlns:a16="http://schemas.microsoft.com/office/drawing/2014/main" id="{07769070-0AB6-1178-59AF-5036B4702418}"/>
              </a:ext>
            </a:extLst>
          </p:cNvPr>
          <p:cNvSpPr txBox="1"/>
          <p:nvPr/>
        </p:nvSpPr>
        <p:spPr>
          <a:xfrm>
            <a:off x="6025332" y="1143662"/>
            <a:ext cx="1723851" cy="430887"/>
          </a:xfrm>
          <a:prstGeom prst="rect">
            <a:avLst/>
          </a:prstGeom>
        </p:spPr>
        <p:txBody>
          <a:bodyPr wrap="square" lIns="0" tIns="0" rIns="0" bIns="0" rtlCol="0" anchor="t">
            <a:spAutoFit/>
          </a:bodyPr>
          <a:lstStyle/>
          <a:p>
            <a:pPr algn="ctr"/>
            <a:r>
              <a:rPr lang="es-ES" sz="2800" b="1" spc="340" dirty="0">
                <a:solidFill>
                  <a:srgbClr val="CFAC65"/>
                </a:solidFill>
                <a:latin typeface="Poppins Ultra-Bold"/>
              </a:rPr>
              <a:t>Temas</a:t>
            </a:r>
            <a:endParaRPr lang="es-CR" sz="2800" b="1" spc="340" dirty="0">
              <a:solidFill>
                <a:srgbClr val="CFAC65"/>
              </a:solidFill>
              <a:latin typeface="Poppins Ultra-Bold"/>
            </a:endParaRPr>
          </a:p>
        </p:txBody>
      </p:sp>
      <p:sp>
        <p:nvSpPr>
          <p:cNvPr id="29" name="Rectángulo: esquinas redondeadas 28">
            <a:hlinkClick r:id="rId7" action="ppaction://hlinksldjump"/>
            <a:extLst>
              <a:ext uri="{FF2B5EF4-FFF2-40B4-BE49-F238E27FC236}">
                <a16:creationId xmlns:a16="http://schemas.microsoft.com/office/drawing/2014/main" id="{889E9A05-977E-6AAF-D40D-8FACA72359D0}"/>
              </a:ext>
            </a:extLst>
          </p:cNvPr>
          <p:cNvSpPr/>
          <p:nvPr/>
        </p:nvSpPr>
        <p:spPr>
          <a:xfrm>
            <a:off x="4241939" y="1550342"/>
            <a:ext cx="638508" cy="347282"/>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a:t>
            </a:r>
            <a:endParaRPr lang="es-CR" dirty="0"/>
          </a:p>
        </p:txBody>
      </p:sp>
      <p:sp>
        <p:nvSpPr>
          <p:cNvPr id="31" name="Rectángulo: esquinas redondeadas 30">
            <a:hlinkClick r:id="rId8" action="ppaction://hlinksldjump"/>
            <a:extLst>
              <a:ext uri="{FF2B5EF4-FFF2-40B4-BE49-F238E27FC236}">
                <a16:creationId xmlns:a16="http://schemas.microsoft.com/office/drawing/2014/main" id="{6CE19669-5E28-2F36-58F1-F94ED4AB975D}"/>
              </a:ext>
            </a:extLst>
          </p:cNvPr>
          <p:cNvSpPr/>
          <p:nvPr/>
        </p:nvSpPr>
        <p:spPr>
          <a:xfrm>
            <a:off x="4229569" y="1950415"/>
            <a:ext cx="638508" cy="347282"/>
          </a:xfrm>
          <a:prstGeom prst="roundRect">
            <a:avLst/>
          </a:prstGeom>
          <a:solidFill>
            <a:srgbClr val="D4A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2</a:t>
            </a:r>
            <a:endParaRPr lang="es-CR" dirty="0"/>
          </a:p>
        </p:txBody>
      </p:sp>
      <p:sp>
        <p:nvSpPr>
          <p:cNvPr id="32" name="Rectángulo: esquinas redondeadas 31">
            <a:hlinkClick r:id="rId9" action="ppaction://hlinksldjump"/>
            <a:extLst>
              <a:ext uri="{FF2B5EF4-FFF2-40B4-BE49-F238E27FC236}">
                <a16:creationId xmlns:a16="http://schemas.microsoft.com/office/drawing/2014/main" id="{916A4F3C-CBED-B5F0-7ACF-DC9E82E4C7CD}"/>
              </a:ext>
            </a:extLst>
          </p:cNvPr>
          <p:cNvSpPr/>
          <p:nvPr/>
        </p:nvSpPr>
        <p:spPr>
          <a:xfrm>
            <a:off x="4214611" y="2338935"/>
            <a:ext cx="638508" cy="347282"/>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3</a:t>
            </a:r>
            <a:endParaRPr lang="es-CR" dirty="0"/>
          </a:p>
        </p:txBody>
      </p:sp>
      <p:sp>
        <p:nvSpPr>
          <p:cNvPr id="33" name="Rectángulo: esquinas redondeadas 32">
            <a:hlinkClick r:id="rId10" action="ppaction://hlinksldjump"/>
            <a:extLst>
              <a:ext uri="{FF2B5EF4-FFF2-40B4-BE49-F238E27FC236}">
                <a16:creationId xmlns:a16="http://schemas.microsoft.com/office/drawing/2014/main" id="{5970269C-F9D9-A4AF-09A5-B8205F1D8C23}"/>
              </a:ext>
            </a:extLst>
          </p:cNvPr>
          <p:cNvSpPr/>
          <p:nvPr/>
        </p:nvSpPr>
        <p:spPr>
          <a:xfrm>
            <a:off x="4214611" y="2716025"/>
            <a:ext cx="638508" cy="370935"/>
          </a:xfrm>
          <a:prstGeom prst="roundRect">
            <a:avLst/>
          </a:prstGeom>
          <a:solidFill>
            <a:srgbClr val="FDCB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4</a:t>
            </a:r>
            <a:endParaRPr lang="es-CR" dirty="0"/>
          </a:p>
        </p:txBody>
      </p:sp>
      <p:sp>
        <p:nvSpPr>
          <p:cNvPr id="40" name="Rectángulo: esquinas redondeadas 39">
            <a:hlinkClick r:id="rId11" action="ppaction://hlinksldjump"/>
            <a:extLst>
              <a:ext uri="{FF2B5EF4-FFF2-40B4-BE49-F238E27FC236}">
                <a16:creationId xmlns:a16="http://schemas.microsoft.com/office/drawing/2014/main" id="{254D870D-4CD0-07E9-DDCC-E8F29D167E05}"/>
              </a:ext>
            </a:extLst>
          </p:cNvPr>
          <p:cNvSpPr/>
          <p:nvPr/>
        </p:nvSpPr>
        <p:spPr>
          <a:xfrm>
            <a:off x="4228974" y="3992653"/>
            <a:ext cx="638508" cy="347282"/>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7</a:t>
            </a:r>
            <a:endParaRPr lang="es-CR" dirty="0"/>
          </a:p>
        </p:txBody>
      </p:sp>
      <p:sp>
        <p:nvSpPr>
          <p:cNvPr id="46" name="TextBox 3">
            <a:extLst>
              <a:ext uri="{FF2B5EF4-FFF2-40B4-BE49-F238E27FC236}">
                <a16:creationId xmlns:a16="http://schemas.microsoft.com/office/drawing/2014/main" id="{92C9358C-8E0A-D684-D40D-2082F6278850}"/>
              </a:ext>
            </a:extLst>
          </p:cNvPr>
          <p:cNvSpPr txBox="1"/>
          <p:nvPr/>
        </p:nvSpPr>
        <p:spPr>
          <a:xfrm>
            <a:off x="972519" y="2505670"/>
            <a:ext cx="3136655" cy="923330"/>
          </a:xfrm>
          <a:prstGeom prst="rect">
            <a:avLst/>
          </a:prstGeom>
        </p:spPr>
        <p:txBody>
          <a:bodyPr wrap="square" lIns="0" tIns="0" rIns="0" bIns="0" rtlCol="0" anchor="t">
            <a:spAutoFit/>
          </a:bodyPr>
          <a:lstStyle/>
          <a:p>
            <a:pPr algn="ctr"/>
            <a:r>
              <a:rPr lang="es-ES" sz="2000" b="1" spc="340" dirty="0" err="1">
                <a:solidFill>
                  <a:schemeClr val="bg1"/>
                </a:solidFill>
                <a:latin typeface="Poppins Ultra-Bold"/>
              </a:rPr>
              <a:t>Ctrl</a:t>
            </a:r>
            <a:r>
              <a:rPr lang="es-ES" sz="2000" b="1" spc="340" dirty="0">
                <a:solidFill>
                  <a:schemeClr val="bg1"/>
                </a:solidFill>
                <a:latin typeface="Poppins Ultra-Bold"/>
              </a:rPr>
              <a:t> + Clic</a:t>
            </a:r>
          </a:p>
          <a:p>
            <a:pPr algn="ctr"/>
            <a:r>
              <a:rPr lang="es-ES" sz="2000" b="1" spc="340" dirty="0">
                <a:solidFill>
                  <a:schemeClr val="bg1"/>
                </a:solidFill>
                <a:latin typeface="Poppins Ultra-Bold"/>
              </a:rPr>
              <a:t> en la pestaña del número</a:t>
            </a:r>
          </a:p>
        </p:txBody>
      </p:sp>
      <p:sp>
        <p:nvSpPr>
          <p:cNvPr id="3" name="Rectángulo: esquinas redondeadas 2">
            <a:hlinkClick r:id="rId12" action="ppaction://hlinksldjump"/>
            <a:extLst>
              <a:ext uri="{FF2B5EF4-FFF2-40B4-BE49-F238E27FC236}">
                <a16:creationId xmlns:a16="http://schemas.microsoft.com/office/drawing/2014/main" id="{7C0F2790-66D4-3872-3493-8B360C7D9F90}"/>
              </a:ext>
            </a:extLst>
          </p:cNvPr>
          <p:cNvSpPr/>
          <p:nvPr/>
        </p:nvSpPr>
        <p:spPr>
          <a:xfrm>
            <a:off x="4229569" y="3143350"/>
            <a:ext cx="638508" cy="370935"/>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5</a:t>
            </a:r>
            <a:endParaRPr lang="es-CR" dirty="0"/>
          </a:p>
        </p:txBody>
      </p:sp>
      <p:sp>
        <p:nvSpPr>
          <p:cNvPr id="4" name="Rectángulo: esquinas redondeadas 3">
            <a:hlinkClick r:id="rId13" action="ppaction://hlinksldjump"/>
            <a:extLst>
              <a:ext uri="{FF2B5EF4-FFF2-40B4-BE49-F238E27FC236}">
                <a16:creationId xmlns:a16="http://schemas.microsoft.com/office/drawing/2014/main" id="{4E8EA11B-8E81-0C08-46BD-22C185668572}"/>
              </a:ext>
            </a:extLst>
          </p:cNvPr>
          <p:cNvSpPr/>
          <p:nvPr/>
        </p:nvSpPr>
        <p:spPr>
          <a:xfrm>
            <a:off x="4238884" y="3570675"/>
            <a:ext cx="638508" cy="347282"/>
          </a:xfrm>
          <a:prstGeom prst="roundRect">
            <a:avLst/>
          </a:prstGeom>
          <a:solidFill>
            <a:srgbClr val="D4A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6</a:t>
            </a:r>
            <a:endParaRPr lang="es-CR" dirty="0"/>
          </a:p>
        </p:txBody>
      </p:sp>
      <p:sp>
        <p:nvSpPr>
          <p:cNvPr id="5" name="Rectángulo: esquinas redondeadas 4">
            <a:hlinkClick r:id="rId14" action="ppaction://hlinksldjump"/>
            <a:extLst>
              <a:ext uri="{FF2B5EF4-FFF2-40B4-BE49-F238E27FC236}">
                <a16:creationId xmlns:a16="http://schemas.microsoft.com/office/drawing/2014/main" id="{9822CAA3-2F97-DAA6-D16B-9DBD79834951}"/>
              </a:ext>
            </a:extLst>
          </p:cNvPr>
          <p:cNvSpPr/>
          <p:nvPr/>
        </p:nvSpPr>
        <p:spPr>
          <a:xfrm>
            <a:off x="4217201" y="4432968"/>
            <a:ext cx="638508" cy="347282"/>
          </a:xfrm>
          <a:prstGeom prst="roundRect">
            <a:avLst/>
          </a:prstGeom>
          <a:solidFill>
            <a:srgbClr val="FDCB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8</a:t>
            </a:r>
            <a:endParaRPr lang="es-CR" dirty="0"/>
          </a:p>
        </p:txBody>
      </p:sp>
      <p:sp>
        <p:nvSpPr>
          <p:cNvPr id="6" name="Rectángulo: esquinas redondeadas 5">
            <a:hlinkClick r:id="rId15" action="ppaction://hlinksldjump"/>
            <a:extLst>
              <a:ext uri="{FF2B5EF4-FFF2-40B4-BE49-F238E27FC236}">
                <a16:creationId xmlns:a16="http://schemas.microsoft.com/office/drawing/2014/main" id="{2F893F7F-6E38-93FB-C522-950E30FA82B0}"/>
              </a:ext>
            </a:extLst>
          </p:cNvPr>
          <p:cNvSpPr/>
          <p:nvPr/>
        </p:nvSpPr>
        <p:spPr>
          <a:xfrm>
            <a:off x="4228974" y="4882463"/>
            <a:ext cx="638508" cy="347282"/>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9</a:t>
            </a:r>
            <a:endParaRPr lang="es-CR" dirty="0"/>
          </a:p>
        </p:txBody>
      </p:sp>
      <p:sp>
        <p:nvSpPr>
          <p:cNvPr id="7" name="TextBox 3">
            <a:extLst>
              <a:ext uri="{FF2B5EF4-FFF2-40B4-BE49-F238E27FC236}">
                <a16:creationId xmlns:a16="http://schemas.microsoft.com/office/drawing/2014/main" id="{227E6102-577D-3F6F-4822-51C3B9E95B3E}"/>
              </a:ext>
            </a:extLst>
          </p:cNvPr>
          <p:cNvSpPr txBox="1"/>
          <p:nvPr/>
        </p:nvSpPr>
        <p:spPr>
          <a:xfrm>
            <a:off x="1013918" y="4769418"/>
            <a:ext cx="2943033" cy="738664"/>
          </a:xfrm>
          <a:prstGeom prst="rect">
            <a:avLst/>
          </a:prstGeom>
        </p:spPr>
        <p:txBody>
          <a:bodyPr wrap="square" lIns="0" tIns="0" rIns="0" bIns="0" rtlCol="0" anchor="t">
            <a:spAutoFit/>
          </a:bodyPr>
          <a:lstStyle/>
          <a:p>
            <a:pPr algn="ctr"/>
            <a:r>
              <a:rPr lang="es-ES" sz="1600" b="1" spc="340" dirty="0">
                <a:solidFill>
                  <a:schemeClr val="bg1"/>
                </a:solidFill>
                <a:latin typeface="Poppins Ultra-Bold"/>
              </a:rPr>
              <a:t>Si agranda la presentación sólo debe dar clic al número</a:t>
            </a:r>
          </a:p>
        </p:txBody>
      </p:sp>
      <p:sp>
        <p:nvSpPr>
          <p:cNvPr id="9" name="Rectángulo: esquinas redondeadas 8">
            <a:hlinkClick r:id="rId8" action="ppaction://hlinksldjump"/>
            <a:extLst>
              <a:ext uri="{FF2B5EF4-FFF2-40B4-BE49-F238E27FC236}">
                <a16:creationId xmlns:a16="http://schemas.microsoft.com/office/drawing/2014/main" id="{D3E07DFC-0629-484D-FE56-71F522275D45}"/>
              </a:ext>
            </a:extLst>
          </p:cNvPr>
          <p:cNvSpPr/>
          <p:nvPr/>
        </p:nvSpPr>
        <p:spPr>
          <a:xfrm>
            <a:off x="4217201" y="5332428"/>
            <a:ext cx="638508" cy="347282"/>
          </a:xfrm>
          <a:prstGeom prst="roundRect">
            <a:avLst/>
          </a:prstGeom>
          <a:solidFill>
            <a:srgbClr val="D4AC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10</a:t>
            </a:r>
            <a:endParaRPr lang="es-CR" dirty="0"/>
          </a:p>
        </p:txBody>
      </p:sp>
    </p:spTree>
    <p:extLst>
      <p:ext uri="{BB962C8B-B14F-4D97-AF65-F5344CB8AC3E}">
        <p14:creationId xmlns:p14="http://schemas.microsoft.com/office/powerpoint/2010/main" val="1347127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id="{5556BB7A-3FDE-DA41-7C44-A7720DD74495}"/>
              </a:ext>
            </a:extLst>
          </p:cNvPr>
          <p:cNvGrpSpPr/>
          <p:nvPr/>
        </p:nvGrpSpPr>
        <p:grpSpPr>
          <a:xfrm rot="5400000">
            <a:off x="7487261" y="-817021"/>
            <a:ext cx="643301" cy="2670178"/>
            <a:chOff x="0" y="0"/>
            <a:chExt cx="6323330" cy="6065520"/>
          </a:xfrm>
        </p:grpSpPr>
        <p:sp>
          <p:nvSpPr>
            <p:cNvPr id="10" name="Freeform 3">
              <a:extLst>
                <a:ext uri="{FF2B5EF4-FFF2-40B4-BE49-F238E27FC236}">
                  <a16:creationId xmlns:a16="http://schemas.microsoft.com/office/drawing/2014/main" id="{D0FB9DFF-DE2F-A16D-2294-5C397FBF6C8E}"/>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766882" y="518066"/>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800" spc="300" dirty="0" err="1">
                <a:solidFill>
                  <a:srgbClr val="2B4A9D"/>
                </a:solidFill>
                <a:latin typeface="Lato Bold"/>
                <a:ea typeface="+mn-ea"/>
                <a:cs typeface="+mn-cs"/>
              </a:rPr>
              <a:t>Desasignación</a:t>
            </a:r>
            <a:r>
              <a:rPr lang="es-CR" sz="2800" spc="300" dirty="0">
                <a:solidFill>
                  <a:srgbClr val="2B4A9D"/>
                </a:solidFill>
                <a:latin typeface="Lato Bold"/>
                <a:ea typeface="+mn-ea"/>
                <a:cs typeface="+mn-cs"/>
              </a:rPr>
              <a:t>-colaboradores</a:t>
            </a:r>
            <a:br>
              <a:rPr lang="es-ES" sz="2800" spc="300" dirty="0">
                <a:solidFill>
                  <a:srgbClr val="2B4A9D"/>
                </a:solidFill>
                <a:latin typeface="Lato Bold"/>
                <a:ea typeface="+mn-ea"/>
                <a:cs typeface="+mn-cs"/>
              </a:rPr>
            </a:br>
            <a:endParaRPr lang="es-CR" sz="2800" spc="300" dirty="0">
              <a:solidFill>
                <a:srgbClr val="2B4A9D"/>
              </a:solidFill>
              <a:latin typeface="Lato Bold"/>
              <a:ea typeface="+mn-ea"/>
              <a:cs typeface="+mn-cs"/>
            </a:endParaRPr>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66882" y="2370581"/>
            <a:ext cx="3661102" cy="3650707"/>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85000" lnSpcReduction="20000"/>
          </a:bodyPr>
          <a:lstStyle/>
          <a:p>
            <a:pPr algn="just"/>
            <a:r>
              <a:rPr lang="es-CR" sz="2400" b="1" dirty="0">
                <a:solidFill>
                  <a:srgbClr val="000000"/>
                </a:solidFill>
                <a:latin typeface="Lato" panose="020F0502020204030203" pitchFamily="34" charset="0"/>
                <a:ea typeface="Lato" panose="020F0502020204030203" pitchFamily="34" charset="0"/>
                <a:cs typeface="Lato" panose="020F0502020204030203" pitchFamily="34" charset="0"/>
              </a:rPr>
              <a:t>La realiza solamente la jefatura inmediata en caso de que el funcionario no efectúe la devolución de los bienes y ya no labore en la dependencia.</a:t>
            </a:r>
            <a:endParaRPr lang="es-ES" sz="2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u="sng"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El formulario lo firma sólo la jefatura inmediata.</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La jefatura debe solicitar la exclusión del funcionario cuando se requiera, al Depto. de Administración de Bienes.</a:t>
            </a: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F6CA32F5-20FF-4C2A-F28D-7E1F23AC7907}"/>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grpSp>
        <p:nvGrpSpPr>
          <p:cNvPr id="14" name="Group 2">
            <a:extLst>
              <a:ext uri="{FF2B5EF4-FFF2-40B4-BE49-F238E27FC236}">
                <a16:creationId xmlns:a16="http://schemas.microsoft.com/office/drawing/2014/main" id="{F3F52F05-43F3-CE01-4463-E51B5CF35F31}"/>
              </a:ext>
            </a:extLst>
          </p:cNvPr>
          <p:cNvGrpSpPr/>
          <p:nvPr/>
        </p:nvGrpSpPr>
        <p:grpSpPr>
          <a:xfrm rot="-5400000">
            <a:off x="213619" y="1061143"/>
            <a:ext cx="383404" cy="851556"/>
            <a:chOff x="0" y="0"/>
            <a:chExt cx="2354580" cy="5581882"/>
          </a:xfrm>
        </p:grpSpPr>
        <p:sp>
          <p:nvSpPr>
            <p:cNvPr id="16" name="Freeform 3">
              <a:extLst>
                <a:ext uri="{FF2B5EF4-FFF2-40B4-BE49-F238E27FC236}">
                  <a16:creationId xmlns:a16="http://schemas.microsoft.com/office/drawing/2014/main" id="{215AF194-ADAA-6E14-A6FC-A1C22B1B89BC}"/>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a:p>
          </p:txBody>
        </p:sp>
      </p:grpSp>
      <p:sp>
        <p:nvSpPr>
          <p:cNvPr id="19" name="TextBox 11">
            <a:extLst>
              <a:ext uri="{FF2B5EF4-FFF2-40B4-BE49-F238E27FC236}">
                <a16:creationId xmlns:a16="http://schemas.microsoft.com/office/drawing/2014/main" id="{5BBB5C6E-8C9A-82BC-DB12-44775F1D0305}"/>
              </a:ext>
            </a:extLst>
          </p:cNvPr>
          <p:cNvSpPr txBox="1"/>
          <p:nvPr/>
        </p:nvSpPr>
        <p:spPr>
          <a:xfrm>
            <a:off x="321896" y="1215350"/>
            <a:ext cx="487056" cy="485902"/>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2</a:t>
            </a:r>
          </a:p>
        </p:txBody>
      </p:sp>
      <p:sp>
        <p:nvSpPr>
          <p:cNvPr id="21" name="Freeform 6">
            <a:extLst>
              <a:ext uri="{FF2B5EF4-FFF2-40B4-BE49-F238E27FC236}">
                <a16:creationId xmlns:a16="http://schemas.microsoft.com/office/drawing/2014/main" id="{C3D7F193-014C-F0BC-732C-7EF672BBDC5D}"/>
              </a:ext>
            </a:extLst>
          </p:cNvPr>
          <p:cNvSpPr/>
          <p:nvPr/>
        </p:nvSpPr>
        <p:spPr>
          <a:xfrm>
            <a:off x="16568" y="27551"/>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pic>
        <p:nvPicPr>
          <p:cNvPr id="13" name="Imagen 12">
            <a:extLst>
              <a:ext uri="{FF2B5EF4-FFF2-40B4-BE49-F238E27FC236}">
                <a16:creationId xmlns:a16="http://schemas.microsoft.com/office/drawing/2014/main" id="{68C5DACD-FC37-7244-EDD4-FAE7FB09F9AD}"/>
              </a:ext>
            </a:extLst>
          </p:cNvPr>
          <p:cNvPicPr>
            <a:picLocks noChangeAspect="1"/>
          </p:cNvPicPr>
          <p:nvPr/>
        </p:nvPicPr>
        <p:blipFill rotWithShape="1">
          <a:blip r:embed="rId4">
            <a:extLst>
              <a:ext uri="{28A0092B-C50C-407E-A947-70E740481C1C}">
                <a14:useLocalDpi xmlns:a14="http://schemas.microsoft.com/office/drawing/2010/main" val="0"/>
              </a:ext>
            </a:extLst>
          </a:blip>
          <a:srcRect l="3228"/>
          <a:stretch/>
        </p:blipFill>
        <p:spPr bwMode="auto">
          <a:xfrm>
            <a:off x="5553569" y="2759302"/>
            <a:ext cx="2488488" cy="2081541"/>
          </a:xfrm>
          <a:prstGeom prst="rect">
            <a:avLst/>
          </a:prstGeom>
          <a:noFill/>
          <a:ln>
            <a:noFill/>
          </a:ln>
        </p:spPr>
      </p:pic>
      <p:sp>
        <p:nvSpPr>
          <p:cNvPr id="15" name="TextBox 3">
            <a:extLst>
              <a:ext uri="{FF2B5EF4-FFF2-40B4-BE49-F238E27FC236}">
                <a16:creationId xmlns:a16="http://schemas.microsoft.com/office/drawing/2014/main" id="{D80F038E-2F1C-E25F-3DBD-D678E5585BAA}"/>
              </a:ext>
            </a:extLst>
          </p:cNvPr>
          <p:cNvSpPr txBox="1"/>
          <p:nvPr/>
        </p:nvSpPr>
        <p:spPr>
          <a:xfrm>
            <a:off x="5953986" y="2151781"/>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SICAMEP</a:t>
            </a:r>
            <a:endParaRPr lang="es-CR" sz="2800" spc="340" dirty="0">
              <a:solidFill>
                <a:srgbClr val="CFAC65"/>
              </a:solidFill>
              <a:latin typeface="Poppins Ultra-Bold"/>
            </a:endParaRPr>
          </a:p>
        </p:txBody>
      </p:sp>
      <p:pic>
        <p:nvPicPr>
          <p:cNvPr id="22" name="Imagen 21">
            <a:hlinkClick r:id="rId5" action="ppaction://hlinksldjump"/>
            <a:extLst>
              <a:ext uri="{FF2B5EF4-FFF2-40B4-BE49-F238E27FC236}">
                <a16:creationId xmlns:a16="http://schemas.microsoft.com/office/drawing/2014/main" id="{5E254861-EFFE-FDE2-FC1D-396EE7EC8902}"/>
              </a:ext>
            </a:extLst>
          </p:cNvPr>
          <p:cNvPicPr>
            <a:picLocks noChangeAspect="1"/>
          </p:cNvPicPr>
          <p:nvPr/>
        </p:nvPicPr>
        <p:blipFill>
          <a:blip r:embed="rId6"/>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3029692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854448" y="878523"/>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800" spc="300" dirty="0">
                <a:solidFill>
                  <a:srgbClr val="2B4A9D"/>
                </a:solidFill>
                <a:latin typeface="Lato Bold"/>
                <a:ea typeface="+mn-ea"/>
                <a:cs typeface="+mn-cs"/>
              </a:rPr>
              <a:t>Entrega formal de bienes-jefaturas</a:t>
            </a:r>
            <a:br>
              <a:rPr lang="es-CR" sz="2800" b="1" dirty="0">
                <a:latin typeface="Arial Black" panose="020B0A04020102020204" pitchFamily="34" charset="0"/>
                <a:cs typeface="Arial" panose="020B0604020202020204" pitchFamily="34" charset="0"/>
              </a:rPr>
            </a:br>
            <a:br>
              <a:rPr lang="es-CR" sz="2800" b="1" dirty="0">
                <a:latin typeface="Arial Black" panose="020B0A040201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66882" y="2132857"/>
            <a:ext cx="4021142" cy="388843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85000" lnSpcReduction="20000"/>
          </a:bodyPr>
          <a:lstStyle/>
          <a:p>
            <a:pPr algn="just"/>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Artículo 5 y 7- Reglamento para el Registro y Control de Bienes de la Administración Central, 4.6.2-Normas de Control Interno, Circular No. DM-0019-03-2023.</a:t>
            </a:r>
          </a:p>
          <a:p>
            <a:pPr algn="just"/>
            <a:endParaRPr lang="es-CR" sz="2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000" b="1" dirty="0">
                <a:solidFill>
                  <a:srgbClr val="000000"/>
                </a:solidFill>
                <a:latin typeface="Lato" panose="020F0502020204030203" pitchFamily="34" charset="0"/>
                <a:ea typeface="Lato" panose="020F0502020204030203" pitchFamily="34" charset="0"/>
                <a:cs typeface="Lato" panose="020F0502020204030203" pitchFamily="34" charset="0"/>
              </a:rPr>
              <a:t>La realizan  las jefaturas cuando se les genere un cese, traslado interno o externo, o bien, cuando exista un cambio de administración.</a:t>
            </a:r>
          </a:p>
          <a:p>
            <a:pPr algn="just"/>
            <a:endParaRPr lang="es-CR" sz="20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Forma parte de un apartado en el informe de fin de gestión.</a:t>
            </a:r>
          </a:p>
          <a:p>
            <a:pPr algn="just"/>
            <a:endParaRPr lang="es-CR" sz="2000" dirty="0">
              <a:solidFill>
                <a:srgbClr val="000000"/>
              </a:solidFill>
              <a:latin typeface="Lato" panose="020F0502020204030203" pitchFamily="34" charset="0"/>
              <a:ea typeface="Lato" panose="020F0502020204030203" pitchFamily="34" charset="0"/>
              <a:cs typeface="Lato" panose="020F0502020204030203" pitchFamily="34" charset="0"/>
            </a:endParaRPr>
          </a:p>
          <a:p>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Se envía al correo electrónico: </a:t>
            </a:r>
            <a:r>
              <a:rPr lang="es-CR" sz="2000" dirty="0">
                <a:solidFill>
                  <a:srgbClr val="000000"/>
                </a:solidFill>
                <a:latin typeface="Lato" panose="020F0502020204030203" pitchFamily="34" charset="0"/>
                <a:ea typeface="Lato" panose="020F0502020204030203" pitchFamily="34" charset="0"/>
                <a:cs typeface="Lato" panose="020F0502020204030203" pitchFamily="34" charset="0"/>
                <a:hlinkClick r:id="rId3"/>
              </a:rPr>
              <a:t>administraciondebienes@mep.go.cr</a:t>
            </a:r>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 </a:t>
            </a: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grpSp>
        <p:nvGrpSpPr>
          <p:cNvPr id="4" name="Group 2">
            <a:extLst>
              <a:ext uri="{FF2B5EF4-FFF2-40B4-BE49-F238E27FC236}">
                <a16:creationId xmlns:a16="http://schemas.microsoft.com/office/drawing/2014/main" id="{EB66A5F9-912C-71B9-5430-E95B38B8553F}"/>
              </a:ext>
            </a:extLst>
          </p:cNvPr>
          <p:cNvGrpSpPr/>
          <p:nvPr/>
        </p:nvGrpSpPr>
        <p:grpSpPr>
          <a:xfrm rot="-5400000">
            <a:off x="213619" y="1061143"/>
            <a:ext cx="383404" cy="851556"/>
            <a:chOff x="0" y="0"/>
            <a:chExt cx="2354580" cy="5581882"/>
          </a:xfrm>
        </p:grpSpPr>
        <p:sp>
          <p:nvSpPr>
            <p:cNvPr id="5" name="Freeform 3">
              <a:extLst>
                <a:ext uri="{FF2B5EF4-FFF2-40B4-BE49-F238E27FC236}">
                  <a16:creationId xmlns:a16="http://schemas.microsoft.com/office/drawing/2014/main" id="{86912008-A779-714C-83A1-A345C217BEBC}"/>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a:p>
          </p:txBody>
        </p:sp>
      </p:grpSp>
      <p:sp>
        <p:nvSpPr>
          <p:cNvPr id="6" name="TextBox 11">
            <a:extLst>
              <a:ext uri="{FF2B5EF4-FFF2-40B4-BE49-F238E27FC236}">
                <a16:creationId xmlns:a16="http://schemas.microsoft.com/office/drawing/2014/main" id="{C064CC17-2DAE-D38B-FFFD-0103A2B04F09}"/>
              </a:ext>
            </a:extLst>
          </p:cNvPr>
          <p:cNvSpPr txBox="1"/>
          <p:nvPr/>
        </p:nvSpPr>
        <p:spPr>
          <a:xfrm>
            <a:off x="321896" y="1215350"/>
            <a:ext cx="487056" cy="485902"/>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2</a:t>
            </a:r>
          </a:p>
        </p:txBody>
      </p:sp>
      <p:grpSp>
        <p:nvGrpSpPr>
          <p:cNvPr id="8" name="Group 2">
            <a:extLst>
              <a:ext uri="{FF2B5EF4-FFF2-40B4-BE49-F238E27FC236}">
                <a16:creationId xmlns:a16="http://schemas.microsoft.com/office/drawing/2014/main" id="{6D4F9C80-B6AC-9632-56C9-AC1F9DC76D95}"/>
              </a:ext>
            </a:extLst>
          </p:cNvPr>
          <p:cNvGrpSpPr/>
          <p:nvPr/>
        </p:nvGrpSpPr>
        <p:grpSpPr>
          <a:xfrm rot="5400000">
            <a:off x="7487261" y="-817021"/>
            <a:ext cx="643301" cy="2670178"/>
            <a:chOff x="0" y="0"/>
            <a:chExt cx="6323330" cy="6065520"/>
          </a:xfrm>
        </p:grpSpPr>
        <p:sp>
          <p:nvSpPr>
            <p:cNvPr id="9" name="Freeform 3">
              <a:extLst>
                <a:ext uri="{FF2B5EF4-FFF2-40B4-BE49-F238E27FC236}">
                  <a16:creationId xmlns:a16="http://schemas.microsoft.com/office/drawing/2014/main" id="{A3CC972F-1AA7-80F7-7E29-34D49576FAB0}"/>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14" name="Rectángulo 13">
            <a:extLst>
              <a:ext uri="{FF2B5EF4-FFF2-40B4-BE49-F238E27FC236}">
                <a16:creationId xmlns:a16="http://schemas.microsoft.com/office/drawing/2014/main" id="{66FBFEF9-D3DF-68F9-F6DF-336FAB5F4812}"/>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sp>
        <p:nvSpPr>
          <p:cNvPr id="16" name="Freeform 6">
            <a:extLst>
              <a:ext uri="{FF2B5EF4-FFF2-40B4-BE49-F238E27FC236}">
                <a16:creationId xmlns:a16="http://schemas.microsoft.com/office/drawing/2014/main" id="{E70299D3-02E9-543C-E62F-7E852C7DCD39}"/>
              </a:ext>
            </a:extLst>
          </p:cNvPr>
          <p:cNvSpPr/>
          <p:nvPr/>
        </p:nvSpPr>
        <p:spPr>
          <a:xfrm>
            <a:off x="16568" y="27551"/>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a:p>
        </p:txBody>
      </p:sp>
      <p:sp>
        <p:nvSpPr>
          <p:cNvPr id="11" name="CuadroTexto 10">
            <a:extLst>
              <a:ext uri="{FF2B5EF4-FFF2-40B4-BE49-F238E27FC236}">
                <a16:creationId xmlns:a16="http://schemas.microsoft.com/office/drawing/2014/main" id="{3DA79F97-4B2E-4108-B05E-87F0B969ACB0}"/>
              </a:ext>
            </a:extLst>
          </p:cNvPr>
          <p:cNvSpPr txBox="1"/>
          <p:nvPr/>
        </p:nvSpPr>
        <p:spPr>
          <a:xfrm>
            <a:off x="5400158" y="2551412"/>
            <a:ext cx="3670141" cy="923330"/>
          </a:xfrm>
          <a:prstGeom prst="rect">
            <a:avLst/>
          </a:prstGeom>
          <a:noFill/>
        </p:spPr>
        <p:txBody>
          <a:bodyPr wrap="square">
            <a:spAutoFit/>
          </a:bodyPr>
          <a:lstStyle/>
          <a:p>
            <a:pPr algn="just"/>
            <a:r>
              <a:rPr lang="es-CR" sz="1800" u="sng" dirty="0">
                <a:solidFill>
                  <a:srgbClr val="0563C1"/>
                </a:solidFill>
                <a:effectLst/>
                <a:latin typeface="Lato" panose="020F0502020204030203" pitchFamily="34" charset="0"/>
                <a:ea typeface="Lato" panose="020F0502020204030203" pitchFamily="34" charset="0"/>
                <a:cs typeface="Lato" panose="020F0502020204030203" pitchFamily="34" charset="0"/>
                <a:hlinkClick r:id="rId5"/>
              </a:rPr>
              <a:t>https://www.mep.go.cr/transparencia-institucional/informes-institucionales</a:t>
            </a:r>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pic>
        <p:nvPicPr>
          <p:cNvPr id="13" name="Picture 2" descr="símbolo de enlace externo - Iconos gratis de interfaz">
            <a:extLst>
              <a:ext uri="{FF2B5EF4-FFF2-40B4-BE49-F238E27FC236}">
                <a16:creationId xmlns:a16="http://schemas.microsoft.com/office/drawing/2014/main" id="{E8B71EE6-9B8D-0211-BFA5-8EA98747389F}"/>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9043" y="3691893"/>
            <a:ext cx="483688" cy="483688"/>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hlinkClick r:id="rId7" action="ppaction://hlinksldjump"/>
            <a:extLst>
              <a:ext uri="{FF2B5EF4-FFF2-40B4-BE49-F238E27FC236}">
                <a16:creationId xmlns:a16="http://schemas.microsoft.com/office/drawing/2014/main" id="{FF2517A7-55A9-BA25-A6C6-D5550DE73546}"/>
              </a:ext>
            </a:extLst>
          </p:cNvPr>
          <p:cNvPicPr>
            <a:picLocks noChangeAspect="1"/>
          </p:cNvPicPr>
          <p:nvPr/>
        </p:nvPicPr>
        <p:blipFill>
          <a:blip r:embed="rId8"/>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3022777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3"/>
            <a:ext cx="9096244" cy="30366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786807" y="1062037"/>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br>
              <a:rPr lang="es-CR" sz="1800" dirty="0">
                <a:solidFill>
                  <a:srgbClr val="000000"/>
                </a:solidFill>
                <a:effectLst/>
                <a:latin typeface="Arial" panose="020B0604020202020204" pitchFamily="34" charset="0"/>
                <a:ea typeface="Calibri" panose="020F0502020204030204" pitchFamily="34" charset="0"/>
              </a:rPr>
            </a:br>
            <a:r>
              <a:rPr lang="es-CR" sz="2800" spc="300" dirty="0">
                <a:solidFill>
                  <a:srgbClr val="2B4A9D"/>
                </a:solidFill>
                <a:latin typeface="Lato Bold"/>
                <a:ea typeface="+mn-ea"/>
                <a:cs typeface="+mn-cs"/>
              </a:rPr>
              <a:t>Documentos de entrega formal de bienes</a:t>
            </a:r>
            <a:br>
              <a:rPr lang="es-CR" sz="2800" b="1" dirty="0">
                <a:latin typeface="Arial Black" panose="020B0A040201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endParaRPr lang="es-CR" sz="2400" dirty="0"/>
          </a:p>
        </p:txBody>
      </p:sp>
      <p:grpSp>
        <p:nvGrpSpPr>
          <p:cNvPr id="4" name="Group 2">
            <a:extLst>
              <a:ext uri="{FF2B5EF4-FFF2-40B4-BE49-F238E27FC236}">
                <a16:creationId xmlns:a16="http://schemas.microsoft.com/office/drawing/2014/main" id="{4111D361-2D21-5777-BF2C-661E6A2B4E1C}"/>
              </a:ext>
            </a:extLst>
          </p:cNvPr>
          <p:cNvGrpSpPr/>
          <p:nvPr/>
        </p:nvGrpSpPr>
        <p:grpSpPr>
          <a:xfrm rot="5400000">
            <a:off x="7487261" y="-817021"/>
            <a:ext cx="643301" cy="2670178"/>
            <a:chOff x="0" y="0"/>
            <a:chExt cx="6323330" cy="6065520"/>
          </a:xfrm>
        </p:grpSpPr>
        <p:sp>
          <p:nvSpPr>
            <p:cNvPr id="5" name="Freeform 3">
              <a:extLst>
                <a:ext uri="{FF2B5EF4-FFF2-40B4-BE49-F238E27FC236}">
                  <a16:creationId xmlns:a16="http://schemas.microsoft.com/office/drawing/2014/main" id="{2C231981-E046-3872-918E-97B79322EA66}"/>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6" name="Rectángulo 5">
            <a:extLst>
              <a:ext uri="{FF2B5EF4-FFF2-40B4-BE49-F238E27FC236}">
                <a16:creationId xmlns:a16="http://schemas.microsoft.com/office/drawing/2014/main" id="{D8957D06-F26C-7742-26EA-F266B7EF87EF}"/>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sp>
        <p:nvSpPr>
          <p:cNvPr id="8" name="Freeform 6">
            <a:extLst>
              <a:ext uri="{FF2B5EF4-FFF2-40B4-BE49-F238E27FC236}">
                <a16:creationId xmlns:a16="http://schemas.microsoft.com/office/drawing/2014/main" id="{EAC5887A-8D25-B581-96DD-6117E11D4986}"/>
              </a:ext>
            </a:extLst>
          </p:cNvPr>
          <p:cNvSpPr/>
          <p:nvPr/>
        </p:nvSpPr>
        <p:spPr>
          <a:xfrm>
            <a:off x="16568" y="27551"/>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a:p>
        </p:txBody>
      </p:sp>
      <p:grpSp>
        <p:nvGrpSpPr>
          <p:cNvPr id="3" name="Group 2">
            <a:extLst>
              <a:ext uri="{FF2B5EF4-FFF2-40B4-BE49-F238E27FC236}">
                <a16:creationId xmlns:a16="http://schemas.microsoft.com/office/drawing/2014/main" id="{A43B7B5F-1CBC-5019-D292-571E9DB8E0B4}"/>
              </a:ext>
            </a:extLst>
          </p:cNvPr>
          <p:cNvGrpSpPr/>
          <p:nvPr/>
        </p:nvGrpSpPr>
        <p:grpSpPr>
          <a:xfrm rot="-5400000">
            <a:off x="195635" y="1311991"/>
            <a:ext cx="383404" cy="851556"/>
            <a:chOff x="0" y="0"/>
            <a:chExt cx="2354580" cy="5581882"/>
          </a:xfrm>
        </p:grpSpPr>
        <p:sp>
          <p:nvSpPr>
            <p:cNvPr id="9" name="Freeform 3">
              <a:extLst>
                <a:ext uri="{FF2B5EF4-FFF2-40B4-BE49-F238E27FC236}">
                  <a16:creationId xmlns:a16="http://schemas.microsoft.com/office/drawing/2014/main" id="{9EE189BD-1608-2B8C-3BEA-3926C9454FCF}"/>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a:p>
          </p:txBody>
        </p:sp>
      </p:grpSp>
      <p:sp>
        <p:nvSpPr>
          <p:cNvPr id="10" name="TextBox 11">
            <a:extLst>
              <a:ext uri="{FF2B5EF4-FFF2-40B4-BE49-F238E27FC236}">
                <a16:creationId xmlns:a16="http://schemas.microsoft.com/office/drawing/2014/main" id="{BFF21B7F-E62B-6D73-3545-A962395CD07C}"/>
              </a:ext>
            </a:extLst>
          </p:cNvPr>
          <p:cNvSpPr txBox="1"/>
          <p:nvPr/>
        </p:nvSpPr>
        <p:spPr>
          <a:xfrm>
            <a:off x="303912" y="1466198"/>
            <a:ext cx="487056" cy="485902"/>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2</a:t>
            </a:r>
          </a:p>
        </p:txBody>
      </p:sp>
      <p:sp>
        <p:nvSpPr>
          <p:cNvPr id="14" name="Marcador de texto 9">
            <a:extLst>
              <a:ext uri="{FF2B5EF4-FFF2-40B4-BE49-F238E27FC236}">
                <a16:creationId xmlns:a16="http://schemas.microsoft.com/office/drawing/2014/main" id="{204F1928-7AA7-97C7-1E61-34D3CCA4DD35}"/>
              </a:ext>
            </a:extLst>
          </p:cNvPr>
          <p:cNvSpPr txBox="1">
            <a:spLocks/>
          </p:cNvSpPr>
          <p:nvPr/>
        </p:nvSpPr>
        <p:spPr>
          <a:xfrm>
            <a:off x="351890" y="1982102"/>
            <a:ext cx="4652158" cy="4564495"/>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9pPr>
          </a:lstStyle>
          <a:p>
            <a:pPr algn="just"/>
            <a:endParaRPr lang="es-CR" sz="18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ES" sz="1800" dirty="0">
                <a:solidFill>
                  <a:srgbClr val="000000"/>
                </a:solidFill>
                <a:latin typeface="Lato" panose="020F0502020204030203" pitchFamily="34" charset="0"/>
                <a:ea typeface="Lato" panose="020F0502020204030203" pitchFamily="34" charset="0"/>
                <a:cs typeface="Lato" panose="020F0502020204030203" pitchFamily="34" charset="0"/>
              </a:rPr>
              <a:t>a. La Declaración para la Entrega Formal de Activos, debidamente firmada. </a:t>
            </a:r>
          </a:p>
          <a:p>
            <a:pPr algn="just"/>
            <a:r>
              <a:rPr lang="es-ES" sz="1800" dirty="0">
                <a:solidFill>
                  <a:srgbClr val="000000"/>
                </a:solidFill>
                <a:latin typeface="Lato" panose="020F0502020204030203" pitchFamily="34" charset="0"/>
                <a:ea typeface="Lato" panose="020F0502020204030203" pitchFamily="34" charset="0"/>
                <a:cs typeface="Lato" panose="020F0502020204030203" pitchFamily="34" charset="0"/>
              </a:rPr>
              <a:t>b. El Formulario para el Control de Activos modalidad “</a:t>
            </a:r>
            <a:r>
              <a:rPr lang="es-ES" sz="1800" b="1" dirty="0">
                <a:solidFill>
                  <a:srgbClr val="000000"/>
                </a:solidFill>
                <a:latin typeface="Lato" panose="020F0502020204030203" pitchFamily="34" charset="0"/>
                <a:ea typeface="Lato" panose="020F0502020204030203" pitchFamily="34" charset="0"/>
                <a:cs typeface="Lato" panose="020F0502020204030203" pitchFamily="34" charset="0"/>
              </a:rPr>
              <a:t>inventario</a:t>
            </a:r>
            <a:r>
              <a:rPr lang="es-ES" sz="1800" dirty="0">
                <a:solidFill>
                  <a:srgbClr val="000000"/>
                </a:solidFill>
                <a:latin typeface="Lato" panose="020F0502020204030203" pitchFamily="34" charset="0"/>
                <a:ea typeface="Lato" panose="020F0502020204030203" pitchFamily="34" charset="0"/>
                <a:cs typeface="Lato" panose="020F0502020204030203" pitchFamily="34" charset="0"/>
              </a:rPr>
              <a:t>”  (generado desde el sistema SICAMEP)</a:t>
            </a:r>
          </a:p>
          <a:p>
            <a:pPr algn="just"/>
            <a:r>
              <a:rPr lang="es-ES" sz="1800" dirty="0">
                <a:solidFill>
                  <a:srgbClr val="000000"/>
                </a:solidFill>
                <a:latin typeface="Lato" panose="020F0502020204030203" pitchFamily="34" charset="0"/>
                <a:ea typeface="Lato" panose="020F0502020204030203" pitchFamily="34" charset="0"/>
                <a:cs typeface="Lato" panose="020F0502020204030203" pitchFamily="34" charset="0"/>
              </a:rPr>
              <a:t>c. El Formulario de Control de Activos en Arrendamiento, debidamente firmado </a:t>
            </a:r>
          </a:p>
          <a:p>
            <a:pPr algn="just"/>
            <a:r>
              <a:rPr lang="es-ES" sz="1800" dirty="0">
                <a:solidFill>
                  <a:srgbClr val="000000"/>
                </a:solidFill>
                <a:latin typeface="Lato" panose="020F0502020204030203" pitchFamily="34" charset="0"/>
                <a:ea typeface="Lato" panose="020F0502020204030203" pitchFamily="34" charset="0"/>
                <a:cs typeface="Lato" panose="020F0502020204030203" pitchFamily="34" charset="0"/>
              </a:rPr>
              <a:t>d. Oficio de informe del resultado de la verificación física del inventario. (Los titulares subordinados, deberán coordinar con la jefatura inmediata la verificación física del inventario de bienes que entregan, como resultado de la verificación debe emitirse un informe en el cual conste el listado de bienes localizados y no localizados…</a:t>
            </a:r>
          </a:p>
        </p:txBody>
      </p:sp>
      <p:pic>
        <p:nvPicPr>
          <p:cNvPr id="12" name="Imagen 11">
            <a:extLst>
              <a:ext uri="{FF2B5EF4-FFF2-40B4-BE49-F238E27FC236}">
                <a16:creationId xmlns:a16="http://schemas.microsoft.com/office/drawing/2014/main" id="{1589CC79-E46F-A36C-C267-C1712C709083}"/>
              </a:ext>
            </a:extLst>
          </p:cNvPr>
          <p:cNvPicPr>
            <a:picLocks noChangeAspect="1"/>
          </p:cNvPicPr>
          <p:nvPr/>
        </p:nvPicPr>
        <p:blipFill>
          <a:blip r:embed="rId5"/>
          <a:stretch>
            <a:fillRect/>
          </a:stretch>
        </p:blipFill>
        <p:spPr>
          <a:xfrm>
            <a:off x="5946902" y="2724108"/>
            <a:ext cx="2573355" cy="1316376"/>
          </a:xfrm>
          <a:prstGeom prst="rect">
            <a:avLst/>
          </a:prstGeom>
        </p:spPr>
      </p:pic>
      <p:sp>
        <p:nvSpPr>
          <p:cNvPr id="13" name="TextBox 3">
            <a:extLst>
              <a:ext uri="{FF2B5EF4-FFF2-40B4-BE49-F238E27FC236}">
                <a16:creationId xmlns:a16="http://schemas.microsoft.com/office/drawing/2014/main" id="{BDD7AE66-0CB5-D379-245E-4D0D8C05DE07}"/>
              </a:ext>
            </a:extLst>
          </p:cNvPr>
          <p:cNvSpPr txBox="1"/>
          <p:nvPr/>
        </p:nvSpPr>
        <p:spPr>
          <a:xfrm>
            <a:off x="6325498" y="2142524"/>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SICAMEP</a:t>
            </a:r>
            <a:endParaRPr lang="es-CR" sz="2800" spc="340" dirty="0">
              <a:solidFill>
                <a:srgbClr val="CFAC65"/>
              </a:solidFill>
              <a:latin typeface="Poppins Ultra-Bold"/>
            </a:endParaRPr>
          </a:p>
        </p:txBody>
      </p:sp>
      <p:sp>
        <p:nvSpPr>
          <p:cNvPr id="19" name="Marcador de texto 9">
            <a:extLst>
              <a:ext uri="{FF2B5EF4-FFF2-40B4-BE49-F238E27FC236}">
                <a16:creationId xmlns:a16="http://schemas.microsoft.com/office/drawing/2014/main" id="{69E14161-FEB6-A21A-92BC-15F4555BB779}"/>
              </a:ext>
            </a:extLst>
          </p:cNvPr>
          <p:cNvSpPr txBox="1">
            <a:spLocks/>
          </p:cNvSpPr>
          <p:nvPr/>
        </p:nvSpPr>
        <p:spPr>
          <a:xfrm>
            <a:off x="5753100" y="4412917"/>
            <a:ext cx="3059598" cy="1109757"/>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9pPr>
          </a:lstStyle>
          <a:p>
            <a:pPr algn="ctr"/>
            <a:r>
              <a:rPr lang="es-ES" sz="1800" u="sng" dirty="0">
                <a:solidFill>
                  <a:srgbClr val="FF0000"/>
                </a:solidFill>
                <a:latin typeface="Lato" panose="020F0502020204030203" pitchFamily="34" charset="0"/>
                <a:ea typeface="Lato" panose="020F0502020204030203" pitchFamily="34" charset="0"/>
                <a:cs typeface="Lato" panose="020F0502020204030203" pitchFamily="34" charset="0"/>
              </a:rPr>
              <a:t>No se realiza devolución en SICAMEP</a:t>
            </a:r>
          </a:p>
        </p:txBody>
      </p:sp>
      <p:pic>
        <p:nvPicPr>
          <p:cNvPr id="21" name="Imagen 20">
            <a:hlinkClick r:id="rId6" action="ppaction://hlinksldjump"/>
            <a:extLst>
              <a:ext uri="{FF2B5EF4-FFF2-40B4-BE49-F238E27FC236}">
                <a16:creationId xmlns:a16="http://schemas.microsoft.com/office/drawing/2014/main" id="{8EFD806D-46CD-9EDF-7198-58D663776EB9}"/>
              </a:ext>
            </a:extLst>
          </p:cNvPr>
          <p:cNvPicPr>
            <a:picLocks noChangeAspect="1"/>
          </p:cNvPicPr>
          <p:nvPr/>
        </p:nvPicPr>
        <p:blipFill>
          <a:blip r:embed="rId7"/>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171075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3"/>
            <a:ext cx="9096244" cy="303666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786807" y="1062037"/>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br>
              <a:rPr lang="es-CR" sz="1800" dirty="0">
                <a:solidFill>
                  <a:srgbClr val="000000"/>
                </a:solidFill>
                <a:effectLst/>
                <a:latin typeface="Arial" panose="020B0604020202020204" pitchFamily="34" charset="0"/>
                <a:ea typeface="Calibri" panose="020F0502020204030204" pitchFamily="34" charset="0"/>
              </a:rPr>
            </a:br>
            <a:r>
              <a:rPr lang="es-CR" sz="2800" spc="300" dirty="0">
                <a:solidFill>
                  <a:srgbClr val="2B4A9D"/>
                </a:solidFill>
                <a:latin typeface="Lato Bold"/>
                <a:ea typeface="+mn-ea"/>
                <a:cs typeface="+mn-cs"/>
              </a:rPr>
              <a:t>Verificación de bienes-jefaturas salientes</a:t>
            </a:r>
            <a:br>
              <a:rPr lang="es-CR" sz="2800" b="1" dirty="0">
                <a:latin typeface="Arial Black" panose="020B0A040201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endParaRPr lang="es-CR" sz="2400" dirty="0"/>
          </a:p>
        </p:txBody>
      </p:sp>
      <p:grpSp>
        <p:nvGrpSpPr>
          <p:cNvPr id="4" name="Group 2">
            <a:extLst>
              <a:ext uri="{FF2B5EF4-FFF2-40B4-BE49-F238E27FC236}">
                <a16:creationId xmlns:a16="http://schemas.microsoft.com/office/drawing/2014/main" id="{4111D361-2D21-5777-BF2C-661E6A2B4E1C}"/>
              </a:ext>
            </a:extLst>
          </p:cNvPr>
          <p:cNvGrpSpPr/>
          <p:nvPr/>
        </p:nvGrpSpPr>
        <p:grpSpPr>
          <a:xfrm rot="5400000">
            <a:off x="7487261" y="-817021"/>
            <a:ext cx="643301" cy="2670178"/>
            <a:chOff x="0" y="0"/>
            <a:chExt cx="6323330" cy="6065520"/>
          </a:xfrm>
        </p:grpSpPr>
        <p:sp>
          <p:nvSpPr>
            <p:cNvPr id="5" name="Freeform 3">
              <a:extLst>
                <a:ext uri="{FF2B5EF4-FFF2-40B4-BE49-F238E27FC236}">
                  <a16:creationId xmlns:a16="http://schemas.microsoft.com/office/drawing/2014/main" id="{2C231981-E046-3872-918E-97B79322EA66}"/>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6" name="Rectángulo 5">
            <a:extLst>
              <a:ext uri="{FF2B5EF4-FFF2-40B4-BE49-F238E27FC236}">
                <a16:creationId xmlns:a16="http://schemas.microsoft.com/office/drawing/2014/main" id="{D8957D06-F26C-7742-26EA-F266B7EF87EF}"/>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sp>
        <p:nvSpPr>
          <p:cNvPr id="8" name="Freeform 6">
            <a:extLst>
              <a:ext uri="{FF2B5EF4-FFF2-40B4-BE49-F238E27FC236}">
                <a16:creationId xmlns:a16="http://schemas.microsoft.com/office/drawing/2014/main" id="{EAC5887A-8D25-B581-96DD-6117E11D4986}"/>
              </a:ext>
            </a:extLst>
          </p:cNvPr>
          <p:cNvSpPr/>
          <p:nvPr/>
        </p:nvSpPr>
        <p:spPr>
          <a:xfrm>
            <a:off x="16568" y="27551"/>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grpSp>
        <p:nvGrpSpPr>
          <p:cNvPr id="3" name="Group 2">
            <a:extLst>
              <a:ext uri="{FF2B5EF4-FFF2-40B4-BE49-F238E27FC236}">
                <a16:creationId xmlns:a16="http://schemas.microsoft.com/office/drawing/2014/main" id="{A43B7B5F-1CBC-5019-D292-571E9DB8E0B4}"/>
              </a:ext>
            </a:extLst>
          </p:cNvPr>
          <p:cNvGrpSpPr/>
          <p:nvPr/>
        </p:nvGrpSpPr>
        <p:grpSpPr>
          <a:xfrm rot="-5400000">
            <a:off x="195635" y="1311991"/>
            <a:ext cx="383404" cy="851556"/>
            <a:chOff x="0" y="0"/>
            <a:chExt cx="2354580" cy="5581882"/>
          </a:xfrm>
        </p:grpSpPr>
        <p:sp>
          <p:nvSpPr>
            <p:cNvPr id="9" name="Freeform 3">
              <a:extLst>
                <a:ext uri="{FF2B5EF4-FFF2-40B4-BE49-F238E27FC236}">
                  <a16:creationId xmlns:a16="http://schemas.microsoft.com/office/drawing/2014/main" id="{9EE189BD-1608-2B8C-3BEA-3926C9454FCF}"/>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a:p>
          </p:txBody>
        </p:sp>
      </p:grpSp>
      <p:sp>
        <p:nvSpPr>
          <p:cNvPr id="10" name="TextBox 11">
            <a:extLst>
              <a:ext uri="{FF2B5EF4-FFF2-40B4-BE49-F238E27FC236}">
                <a16:creationId xmlns:a16="http://schemas.microsoft.com/office/drawing/2014/main" id="{BFF21B7F-E62B-6D73-3545-A962395CD07C}"/>
              </a:ext>
            </a:extLst>
          </p:cNvPr>
          <p:cNvSpPr txBox="1"/>
          <p:nvPr/>
        </p:nvSpPr>
        <p:spPr>
          <a:xfrm>
            <a:off x="303912" y="1466198"/>
            <a:ext cx="487056" cy="485902"/>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2</a:t>
            </a:r>
          </a:p>
        </p:txBody>
      </p:sp>
      <p:sp>
        <p:nvSpPr>
          <p:cNvPr id="14" name="Marcador de texto 9">
            <a:extLst>
              <a:ext uri="{FF2B5EF4-FFF2-40B4-BE49-F238E27FC236}">
                <a16:creationId xmlns:a16="http://schemas.microsoft.com/office/drawing/2014/main" id="{204F1928-7AA7-97C7-1E61-34D3CCA4DD35}"/>
              </a:ext>
            </a:extLst>
          </p:cNvPr>
          <p:cNvSpPr txBox="1">
            <a:spLocks/>
          </p:cNvSpPr>
          <p:nvPr/>
        </p:nvSpPr>
        <p:spPr>
          <a:xfrm>
            <a:off x="666634" y="2208172"/>
            <a:ext cx="7905774" cy="4445837"/>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9pPr>
          </a:lstStyle>
          <a:p>
            <a:pPr algn="just">
              <a:lnSpc>
                <a:spcPct val="107000"/>
              </a:lnSpc>
              <a:spcAft>
                <a:spcPts val="1200"/>
              </a:spcAft>
            </a:pPr>
            <a:r>
              <a:rPr lang="es-CR" dirty="0">
                <a:solidFill>
                  <a:srgbClr val="000000"/>
                </a:solidFill>
                <a:latin typeface="Lato" panose="020F0502020204030203" pitchFamily="34" charset="0"/>
                <a:ea typeface="Lato" panose="020F0502020204030203" pitchFamily="34" charset="0"/>
                <a:cs typeface="Lato" panose="020F0502020204030203" pitchFamily="34" charset="0"/>
              </a:rPr>
              <a:t>Para los funcionarios (as) que ocupen los siguientes puestos, deben coordinar con el Departamento de Administración de Bienes, la verificación física de su inventario:</a:t>
            </a:r>
          </a:p>
          <a:p>
            <a:pPr marL="342900" lvl="0" indent="-342900" algn="just">
              <a:lnSpc>
                <a:spcPct val="120000"/>
              </a:lnSpc>
              <a:spcAft>
                <a:spcPts val="1200"/>
              </a:spcAft>
              <a:buFont typeface="Symbol" panose="05050102010706020507" pitchFamily="18" charset="2"/>
              <a:buChar char=""/>
            </a:pPr>
            <a:r>
              <a:rPr lang="es-CR" dirty="0">
                <a:solidFill>
                  <a:srgbClr val="000000"/>
                </a:solidFill>
                <a:latin typeface="Lato" panose="020F0502020204030203" pitchFamily="34" charset="0"/>
                <a:ea typeface="Lato" panose="020F0502020204030203" pitchFamily="34" charset="0"/>
                <a:cs typeface="Lato" panose="020F0502020204030203" pitchFamily="34" charset="0"/>
              </a:rPr>
              <a:t>Ministro (a) de Educación Pública.</a:t>
            </a:r>
          </a:p>
          <a:p>
            <a:pPr marL="342900" lvl="0" indent="-342900" algn="just">
              <a:lnSpc>
                <a:spcPct val="120000"/>
              </a:lnSpc>
              <a:spcAft>
                <a:spcPts val="1200"/>
              </a:spcAft>
              <a:buFont typeface="Symbol" panose="05050102010706020507" pitchFamily="18" charset="2"/>
              <a:buChar char=""/>
            </a:pPr>
            <a:r>
              <a:rPr lang="es-CR" dirty="0">
                <a:solidFill>
                  <a:srgbClr val="000000"/>
                </a:solidFill>
                <a:latin typeface="Lato" panose="020F0502020204030203" pitchFamily="34" charset="0"/>
                <a:ea typeface="Lato" panose="020F0502020204030203" pitchFamily="34" charset="0"/>
                <a:cs typeface="Lato" panose="020F0502020204030203" pitchFamily="34" charset="0"/>
              </a:rPr>
              <a:t>Viceministro (a) Administrativo.</a:t>
            </a:r>
          </a:p>
          <a:p>
            <a:pPr marL="342900" lvl="0" indent="-342900" algn="just">
              <a:lnSpc>
                <a:spcPct val="120000"/>
              </a:lnSpc>
              <a:spcAft>
                <a:spcPts val="1200"/>
              </a:spcAft>
              <a:buFont typeface="Symbol" panose="05050102010706020507" pitchFamily="18" charset="2"/>
              <a:buChar char=""/>
            </a:pPr>
            <a:r>
              <a:rPr lang="es-CR" dirty="0">
                <a:solidFill>
                  <a:srgbClr val="000000"/>
                </a:solidFill>
                <a:latin typeface="Lato" panose="020F0502020204030203" pitchFamily="34" charset="0"/>
                <a:ea typeface="Lato" panose="020F0502020204030203" pitchFamily="34" charset="0"/>
                <a:cs typeface="Lato" panose="020F0502020204030203" pitchFamily="34" charset="0"/>
              </a:rPr>
              <a:t>Viceministro (a) Académico.</a:t>
            </a:r>
          </a:p>
          <a:p>
            <a:pPr marL="342900" lvl="0" indent="-342900" algn="just">
              <a:lnSpc>
                <a:spcPct val="120000"/>
              </a:lnSpc>
              <a:spcAft>
                <a:spcPts val="1200"/>
              </a:spcAft>
              <a:buFont typeface="Symbol" panose="05050102010706020507" pitchFamily="18" charset="2"/>
              <a:buChar char=""/>
            </a:pPr>
            <a:r>
              <a:rPr lang="es-CR" dirty="0">
                <a:solidFill>
                  <a:srgbClr val="000000"/>
                </a:solidFill>
                <a:latin typeface="Lato" panose="020F0502020204030203" pitchFamily="34" charset="0"/>
                <a:ea typeface="Lato" panose="020F0502020204030203" pitchFamily="34" charset="0"/>
                <a:cs typeface="Lato" panose="020F0502020204030203" pitchFamily="34" charset="0"/>
              </a:rPr>
              <a:t>Viceministro (a) Planificación y Coordinación Regional.</a:t>
            </a:r>
          </a:p>
          <a:p>
            <a:pPr marL="342900" lvl="0" indent="-342900" algn="just">
              <a:lnSpc>
                <a:spcPct val="120000"/>
              </a:lnSpc>
              <a:spcAft>
                <a:spcPts val="1200"/>
              </a:spcAft>
              <a:buFont typeface="Symbol" panose="05050102010706020507" pitchFamily="18" charset="2"/>
              <a:buChar char=""/>
            </a:pPr>
            <a:r>
              <a:rPr lang="es-CR" dirty="0">
                <a:solidFill>
                  <a:srgbClr val="000000"/>
                </a:solidFill>
                <a:latin typeface="Lato" panose="020F0502020204030203" pitchFamily="34" charset="0"/>
                <a:ea typeface="Lato" panose="020F0502020204030203" pitchFamily="34" charset="0"/>
                <a:cs typeface="Lato" panose="020F0502020204030203" pitchFamily="34" charset="0"/>
              </a:rPr>
              <a:t>Oficial Mayor.</a:t>
            </a:r>
          </a:p>
          <a:p>
            <a:pPr marL="342900" lvl="0" indent="-342900" algn="just">
              <a:lnSpc>
                <a:spcPct val="120000"/>
              </a:lnSpc>
              <a:spcAft>
                <a:spcPts val="1200"/>
              </a:spcAft>
              <a:buFont typeface="Symbol" panose="05050102010706020507" pitchFamily="18" charset="2"/>
              <a:buChar char=""/>
            </a:pPr>
            <a:r>
              <a:rPr lang="es-CR" dirty="0">
                <a:solidFill>
                  <a:srgbClr val="000000"/>
                </a:solidFill>
                <a:latin typeface="Lato" panose="020F0502020204030203" pitchFamily="34" charset="0"/>
                <a:ea typeface="Lato" panose="020F0502020204030203" pitchFamily="34" charset="0"/>
                <a:cs typeface="Lato" panose="020F0502020204030203" pitchFamily="34" charset="0"/>
              </a:rPr>
              <a:t>Directores de Oficinas Centrales.</a:t>
            </a:r>
          </a:p>
          <a:p>
            <a:r>
              <a:rPr lang="es-CR" dirty="0">
                <a:solidFill>
                  <a:srgbClr val="000000"/>
                </a:solidFill>
                <a:latin typeface="Lato" panose="020F0502020204030203" pitchFamily="34" charset="0"/>
                <a:ea typeface="Lato" panose="020F0502020204030203" pitchFamily="34" charset="0"/>
                <a:cs typeface="Lato" panose="020F0502020204030203" pitchFamily="34" charset="0"/>
              </a:rPr>
              <a:t>Los demás titulares subordinados, deberán coordinar con la jefatura inmediata la verificación física del inventario de bienes que entregan. </a:t>
            </a:r>
            <a:endParaRPr lang="es-ES"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pic>
        <p:nvPicPr>
          <p:cNvPr id="7" name="Imagen 6">
            <a:hlinkClick r:id="rId4" action="ppaction://hlinksldjump"/>
            <a:extLst>
              <a:ext uri="{FF2B5EF4-FFF2-40B4-BE49-F238E27FC236}">
                <a16:creationId xmlns:a16="http://schemas.microsoft.com/office/drawing/2014/main" id="{8C6320E5-913B-F89B-9BDC-40087E3E25A5}"/>
              </a:ext>
            </a:extLst>
          </p:cNvPr>
          <p:cNvPicPr>
            <a:picLocks noChangeAspect="1"/>
          </p:cNvPicPr>
          <p:nvPr/>
        </p:nvPicPr>
        <p:blipFill>
          <a:blip r:embed="rId5"/>
          <a:stretch>
            <a:fillRect/>
          </a:stretch>
        </p:blipFill>
        <p:spPr>
          <a:xfrm>
            <a:off x="8477366" y="5912482"/>
            <a:ext cx="639489" cy="754269"/>
          </a:xfrm>
          <a:prstGeom prst="rect">
            <a:avLst/>
          </a:prstGeom>
        </p:spPr>
      </p:pic>
    </p:spTree>
    <p:extLst>
      <p:ext uri="{BB962C8B-B14F-4D97-AF65-F5344CB8AC3E}">
        <p14:creationId xmlns:p14="http://schemas.microsoft.com/office/powerpoint/2010/main" val="2742781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787671" y="588011"/>
            <a:ext cx="8689673" cy="1600200"/>
          </a:xfrm>
        </p:spPr>
        <p:txBody>
          <a:bodyPr>
            <a:noAutofit/>
          </a:bodyPr>
          <a:lstStyle/>
          <a:p>
            <a:r>
              <a:rPr lang="es-CR" sz="2800" spc="300" dirty="0">
                <a:solidFill>
                  <a:srgbClr val="2B4A9D"/>
                </a:solidFill>
                <a:latin typeface="Lato Bold"/>
                <a:ea typeface="+mn-ea"/>
                <a:cs typeface="+mn-cs"/>
              </a:rPr>
              <a:t>Cambio de jefaturas</a:t>
            </a: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66882" y="2132857"/>
            <a:ext cx="7905774" cy="388843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La jefatura inmediata debe solicitar al Depto. de Administración de Bienes el cambio de jefatura  en SICAMEP, aportando el nombramiento de la nueva jefatura.</a:t>
            </a: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El Depto. de Administración de Bienes genera oficio de notificación del cambio al funcionario, brindándole un plazo para la verificación del inventario y emisión de observaciones en cuanto a faltantes, estado de los bienes o funcionarios anexos.</a:t>
            </a: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4" name="Freeform 6">
            <a:extLst>
              <a:ext uri="{FF2B5EF4-FFF2-40B4-BE49-F238E27FC236}">
                <a16:creationId xmlns:a16="http://schemas.microsoft.com/office/drawing/2014/main" id="{EF1AAACA-EB77-429A-F8AD-30752C47C7FB}"/>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grpSp>
        <p:nvGrpSpPr>
          <p:cNvPr id="7" name="Group 2">
            <a:extLst>
              <a:ext uri="{FF2B5EF4-FFF2-40B4-BE49-F238E27FC236}">
                <a16:creationId xmlns:a16="http://schemas.microsoft.com/office/drawing/2014/main" id="{841D7457-83E0-58A6-BD03-65A7F52D3298}"/>
              </a:ext>
            </a:extLst>
          </p:cNvPr>
          <p:cNvGrpSpPr/>
          <p:nvPr/>
        </p:nvGrpSpPr>
        <p:grpSpPr>
          <a:xfrm rot="5400000">
            <a:off x="7487261" y="-817021"/>
            <a:ext cx="643301" cy="2670178"/>
            <a:chOff x="0" y="0"/>
            <a:chExt cx="6323330" cy="6065520"/>
          </a:xfrm>
        </p:grpSpPr>
        <p:sp>
          <p:nvSpPr>
            <p:cNvPr id="8" name="Freeform 3">
              <a:extLst>
                <a:ext uri="{FF2B5EF4-FFF2-40B4-BE49-F238E27FC236}">
                  <a16:creationId xmlns:a16="http://schemas.microsoft.com/office/drawing/2014/main" id="{5ADF189C-DE82-EA6C-86FB-175FCB768826}"/>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9" name="Rectángulo 8">
            <a:extLst>
              <a:ext uri="{FF2B5EF4-FFF2-40B4-BE49-F238E27FC236}">
                <a16:creationId xmlns:a16="http://schemas.microsoft.com/office/drawing/2014/main" id="{8C48FD18-E58E-6715-D78A-D816501A27DF}"/>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grpSp>
        <p:nvGrpSpPr>
          <p:cNvPr id="10" name="Group 2">
            <a:extLst>
              <a:ext uri="{FF2B5EF4-FFF2-40B4-BE49-F238E27FC236}">
                <a16:creationId xmlns:a16="http://schemas.microsoft.com/office/drawing/2014/main" id="{EDC3136A-3C89-E2E7-EABE-61F8A0228A5E}"/>
              </a:ext>
            </a:extLst>
          </p:cNvPr>
          <p:cNvGrpSpPr/>
          <p:nvPr/>
        </p:nvGrpSpPr>
        <p:grpSpPr>
          <a:xfrm rot="-5400000">
            <a:off x="183430" y="1180616"/>
            <a:ext cx="383404" cy="851556"/>
            <a:chOff x="0" y="0"/>
            <a:chExt cx="2354580" cy="5581882"/>
          </a:xfrm>
        </p:grpSpPr>
        <p:sp>
          <p:nvSpPr>
            <p:cNvPr id="14" name="Freeform 3">
              <a:extLst>
                <a:ext uri="{FF2B5EF4-FFF2-40B4-BE49-F238E27FC236}">
                  <a16:creationId xmlns:a16="http://schemas.microsoft.com/office/drawing/2014/main" id="{81CBF1ED-4457-9528-535C-0268597AF48A}"/>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a:p>
          </p:txBody>
        </p:sp>
      </p:grpSp>
      <p:sp>
        <p:nvSpPr>
          <p:cNvPr id="16" name="TextBox 11">
            <a:extLst>
              <a:ext uri="{FF2B5EF4-FFF2-40B4-BE49-F238E27FC236}">
                <a16:creationId xmlns:a16="http://schemas.microsoft.com/office/drawing/2014/main" id="{5E73BAE9-3755-9F54-8889-A218A8372394}"/>
              </a:ext>
            </a:extLst>
          </p:cNvPr>
          <p:cNvSpPr txBox="1"/>
          <p:nvPr/>
        </p:nvSpPr>
        <p:spPr>
          <a:xfrm>
            <a:off x="300615" y="1312194"/>
            <a:ext cx="487056" cy="485902"/>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2</a:t>
            </a:r>
          </a:p>
        </p:txBody>
      </p:sp>
      <p:pic>
        <p:nvPicPr>
          <p:cNvPr id="3" name="Imagen 2">
            <a:hlinkClick r:id="rId4" action="ppaction://hlinksldjump"/>
            <a:extLst>
              <a:ext uri="{FF2B5EF4-FFF2-40B4-BE49-F238E27FC236}">
                <a16:creationId xmlns:a16="http://schemas.microsoft.com/office/drawing/2014/main" id="{9EAAC8C2-CD61-9BCC-D9FC-6E424AA2E84C}"/>
              </a:ext>
            </a:extLst>
          </p:cNvPr>
          <p:cNvPicPr>
            <a:picLocks noChangeAspect="1"/>
          </p:cNvPicPr>
          <p:nvPr/>
        </p:nvPicPr>
        <p:blipFill>
          <a:blip r:embed="rId5"/>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1035135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876582" y="635336"/>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800" spc="300" dirty="0">
                <a:solidFill>
                  <a:srgbClr val="2B4A9D"/>
                </a:solidFill>
                <a:latin typeface="Lato Bold"/>
                <a:ea typeface="+mn-ea"/>
                <a:cs typeface="+mn-cs"/>
              </a:rPr>
              <a:t>Traslado entre dependencias</a:t>
            </a: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66882" y="2370581"/>
            <a:ext cx="3733110" cy="3650707"/>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Artículo 42- Reglamento para el Registro y Control de Bienes de la Administración Central.</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b="1" dirty="0">
                <a:solidFill>
                  <a:srgbClr val="000000"/>
                </a:solidFill>
                <a:latin typeface="Lato" panose="020F0502020204030203" pitchFamily="34" charset="0"/>
                <a:ea typeface="Lato" panose="020F0502020204030203" pitchFamily="34" charset="0"/>
                <a:cs typeface="Lato" panose="020F0502020204030203" pitchFamily="34" charset="0"/>
              </a:rPr>
              <a:t>Lo realizan jefaturas de cualquier rango y dependencia.</a:t>
            </a:r>
          </a:p>
          <a:p>
            <a:pPr algn="just"/>
            <a:endParaRPr lang="es-CR" sz="2400" u="sng"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u="sng"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4" name="Freeform 6">
            <a:extLst>
              <a:ext uri="{FF2B5EF4-FFF2-40B4-BE49-F238E27FC236}">
                <a16:creationId xmlns:a16="http://schemas.microsoft.com/office/drawing/2014/main" id="{F6F7591B-A819-C922-8CEC-BDEFAC9C3CB1}"/>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grpSp>
        <p:nvGrpSpPr>
          <p:cNvPr id="5" name="Group 2">
            <a:extLst>
              <a:ext uri="{FF2B5EF4-FFF2-40B4-BE49-F238E27FC236}">
                <a16:creationId xmlns:a16="http://schemas.microsoft.com/office/drawing/2014/main" id="{CE8442C0-59AD-B770-6603-454658719E84}"/>
              </a:ext>
            </a:extLst>
          </p:cNvPr>
          <p:cNvGrpSpPr/>
          <p:nvPr/>
        </p:nvGrpSpPr>
        <p:grpSpPr>
          <a:xfrm rot="5400000">
            <a:off x="7487261" y="-817021"/>
            <a:ext cx="643301" cy="2670178"/>
            <a:chOff x="0" y="0"/>
            <a:chExt cx="6323330" cy="6065520"/>
          </a:xfrm>
        </p:grpSpPr>
        <p:sp>
          <p:nvSpPr>
            <p:cNvPr id="6" name="Freeform 3">
              <a:extLst>
                <a:ext uri="{FF2B5EF4-FFF2-40B4-BE49-F238E27FC236}">
                  <a16:creationId xmlns:a16="http://schemas.microsoft.com/office/drawing/2014/main" id="{07F4A72A-B5ED-97E5-09F8-5E88C9C97C6A}"/>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8" name="Rectángulo 7">
            <a:extLst>
              <a:ext uri="{FF2B5EF4-FFF2-40B4-BE49-F238E27FC236}">
                <a16:creationId xmlns:a16="http://schemas.microsoft.com/office/drawing/2014/main" id="{3CA3808E-31BC-E95D-3F0D-4C646AE5E60F}"/>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grpSp>
        <p:nvGrpSpPr>
          <p:cNvPr id="14" name="Group 2">
            <a:extLst>
              <a:ext uri="{FF2B5EF4-FFF2-40B4-BE49-F238E27FC236}">
                <a16:creationId xmlns:a16="http://schemas.microsoft.com/office/drawing/2014/main" id="{8ED90482-4CAC-2E29-C74B-1D5994CEE35E}"/>
              </a:ext>
            </a:extLst>
          </p:cNvPr>
          <p:cNvGrpSpPr/>
          <p:nvPr/>
        </p:nvGrpSpPr>
        <p:grpSpPr>
          <a:xfrm rot="-5400000">
            <a:off x="183430" y="1180616"/>
            <a:ext cx="383404" cy="851556"/>
            <a:chOff x="0" y="0"/>
            <a:chExt cx="2354580" cy="5581882"/>
          </a:xfrm>
        </p:grpSpPr>
        <p:sp>
          <p:nvSpPr>
            <p:cNvPr id="16" name="Freeform 3">
              <a:extLst>
                <a:ext uri="{FF2B5EF4-FFF2-40B4-BE49-F238E27FC236}">
                  <a16:creationId xmlns:a16="http://schemas.microsoft.com/office/drawing/2014/main" id="{85543050-D826-472A-F7C5-C73C84426D44}"/>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a:p>
          </p:txBody>
        </p:sp>
      </p:grpSp>
      <p:sp>
        <p:nvSpPr>
          <p:cNvPr id="19" name="TextBox 11">
            <a:extLst>
              <a:ext uri="{FF2B5EF4-FFF2-40B4-BE49-F238E27FC236}">
                <a16:creationId xmlns:a16="http://schemas.microsoft.com/office/drawing/2014/main" id="{B83BAA1A-5C64-5409-BC76-0606C4BC11E8}"/>
              </a:ext>
            </a:extLst>
          </p:cNvPr>
          <p:cNvSpPr txBox="1"/>
          <p:nvPr/>
        </p:nvSpPr>
        <p:spPr>
          <a:xfrm>
            <a:off x="300615" y="1312194"/>
            <a:ext cx="487056" cy="485902"/>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3</a:t>
            </a:r>
          </a:p>
        </p:txBody>
      </p:sp>
      <p:pic>
        <p:nvPicPr>
          <p:cNvPr id="15" name="Imagen 14">
            <a:extLst>
              <a:ext uri="{FF2B5EF4-FFF2-40B4-BE49-F238E27FC236}">
                <a16:creationId xmlns:a16="http://schemas.microsoft.com/office/drawing/2014/main" id="{B17F281C-F417-86AC-F169-9D68AE2AED22}"/>
              </a:ext>
            </a:extLst>
          </p:cNvPr>
          <p:cNvPicPr>
            <a:picLocks noChangeAspect="1"/>
          </p:cNvPicPr>
          <p:nvPr/>
        </p:nvPicPr>
        <p:blipFill rotWithShape="1">
          <a:blip r:embed="rId4"/>
          <a:srcRect l="2127" r="3478"/>
          <a:stretch/>
        </p:blipFill>
        <p:spPr>
          <a:xfrm>
            <a:off x="5652119" y="2486993"/>
            <a:ext cx="2830497" cy="2382167"/>
          </a:xfrm>
          <a:prstGeom prst="rect">
            <a:avLst/>
          </a:prstGeom>
        </p:spPr>
      </p:pic>
      <p:sp>
        <p:nvSpPr>
          <p:cNvPr id="21" name="TextBox 3">
            <a:extLst>
              <a:ext uri="{FF2B5EF4-FFF2-40B4-BE49-F238E27FC236}">
                <a16:creationId xmlns:a16="http://schemas.microsoft.com/office/drawing/2014/main" id="{69A3F6CC-97EF-FC9F-83B5-A2B144C4EFD9}"/>
              </a:ext>
            </a:extLst>
          </p:cNvPr>
          <p:cNvSpPr txBox="1"/>
          <p:nvPr/>
        </p:nvSpPr>
        <p:spPr>
          <a:xfrm>
            <a:off x="6254754" y="1930377"/>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SICAMEP</a:t>
            </a:r>
            <a:endParaRPr lang="es-CR" sz="2800" spc="340" dirty="0">
              <a:solidFill>
                <a:srgbClr val="CFAC65"/>
              </a:solidFill>
              <a:latin typeface="Poppins Ultra-Bold"/>
            </a:endParaRPr>
          </a:p>
        </p:txBody>
      </p:sp>
      <p:sp>
        <p:nvSpPr>
          <p:cNvPr id="22" name="Marcador de texto 9">
            <a:extLst>
              <a:ext uri="{FF2B5EF4-FFF2-40B4-BE49-F238E27FC236}">
                <a16:creationId xmlns:a16="http://schemas.microsoft.com/office/drawing/2014/main" id="{E4626418-956A-AA6C-5869-92CDAFE60771}"/>
              </a:ext>
            </a:extLst>
          </p:cNvPr>
          <p:cNvSpPr txBox="1">
            <a:spLocks/>
          </p:cNvSpPr>
          <p:nvPr/>
        </p:nvSpPr>
        <p:spPr>
          <a:xfrm>
            <a:off x="5681636" y="5028430"/>
            <a:ext cx="2771462" cy="504056"/>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9pPr>
          </a:lstStyle>
          <a:p>
            <a:pPr algn="just"/>
            <a:r>
              <a:rPr lang="es-CR" sz="1100" dirty="0">
                <a:solidFill>
                  <a:srgbClr val="000000"/>
                </a:solidFill>
                <a:latin typeface="Arial" panose="020B0604020202020204" pitchFamily="34" charset="0"/>
                <a:cs typeface="Arial" panose="020B0604020202020204" pitchFamily="34" charset="0"/>
              </a:rPr>
              <a:t>El Administrador de Dependencia puede realizar la gestión desde el módulo multifuncional.</a:t>
            </a:r>
            <a:endParaRPr lang="es-CR" sz="2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u="sng"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600" u="sng" dirty="0">
              <a:solidFill>
                <a:srgbClr val="000000"/>
              </a:solidFill>
              <a:latin typeface="Arial" panose="020B0604020202020204" pitchFamily="34" charset="0"/>
              <a:cs typeface="Arial" panose="020B0604020202020204" pitchFamily="34" charset="0"/>
            </a:endParaRPr>
          </a:p>
          <a:p>
            <a:pPr algn="just"/>
            <a:endParaRPr lang="es-CR" sz="600" u="sng" dirty="0">
              <a:solidFill>
                <a:srgbClr val="000000"/>
              </a:solidFill>
              <a:latin typeface="Arial" panose="020B0604020202020204" pitchFamily="34" charset="0"/>
              <a:cs typeface="Arial" panose="020B0604020202020204" pitchFamily="34" charset="0"/>
            </a:endParaRPr>
          </a:p>
          <a:p>
            <a:pPr algn="just"/>
            <a:endParaRPr lang="es-CR" sz="600" dirty="0">
              <a:solidFill>
                <a:srgbClr val="000000"/>
              </a:solidFill>
              <a:latin typeface="Arial" panose="020B0604020202020204" pitchFamily="34" charset="0"/>
              <a:cs typeface="Arial" panose="020B0604020202020204" pitchFamily="34" charset="0"/>
            </a:endParaRPr>
          </a:p>
        </p:txBody>
      </p:sp>
      <p:pic>
        <p:nvPicPr>
          <p:cNvPr id="23" name="Imagen 22">
            <a:hlinkClick r:id="rId5" action="ppaction://hlinksldjump"/>
            <a:extLst>
              <a:ext uri="{FF2B5EF4-FFF2-40B4-BE49-F238E27FC236}">
                <a16:creationId xmlns:a16="http://schemas.microsoft.com/office/drawing/2014/main" id="{26AD6DC5-2E43-32E8-FFFD-6D6A772051AC}"/>
              </a:ext>
            </a:extLst>
          </p:cNvPr>
          <p:cNvPicPr>
            <a:picLocks noChangeAspect="1"/>
          </p:cNvPicPr>
          <p:nvPr/>
        </p:nvPicPr>
        <p:blipFill>
          <a:blip r:embed="rId6"/>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2033894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790453" y="739311"/>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800" spc="300" dirty="0">
                <a:solidFill>
                  <a:srgbClr val="2B4A9D"/>
                </a:solidFill>
                <a:latin typeface="Lato Bold"/>
                <a:ea typeface="+mn-ea"/>
                <a:cs typeface="+mn-cs"/>
              </a:rPr>
              <a:t>Traslado por desuso</a:t>
            </a:r>
            <a:br>
              <a:rPr lang="es-CR" sz="2800" b="1" dirty="0">
                <a:latin typeface="Arial Black" panose="020B0A04020102020204" pitchFamily="34" charset="0"/>
                <a:cs typeface="Arial" panose="020B0604020202020204" pitchFamily="34" charset="0"/>
              </a:rPr>
            </a:b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207447" y="1873315"/>
            <a:ext cx="5084262" cy="5033900"/>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55000" lnSpcReduction="20000"/>
          </a:bodyPr>
          <a:lstStyle/>
          <a:p>
            <a:pPr algn="just"/>
            <a:r>
              <a:rPr lang="es-CR" sz="2900" dirty="0">
                <a:solidFill>
                  <a:srgbClr val="000000"/>
                </a:solidFill>
                <a:latin typeface="Lato" panose="020F0502020204030203" pitchFamily="34" charset="0"/>
                <a:ea typeface="Lato" panose="020F0502020204030203" pitchFamily="34" charset="0"/>
                <a:cs typeface="Lato" panose="020F0502020204030203" pitchFamily="34" charset="0"/>
              </a:rPr>
              <a:t>Artículo 7- Reglamento para el Registro y Control de Bienes de la Administración Central.</a:t>
            </a:r>
          </a:p>
          <a:p>
            <a:pPr algn="just"/>
            <a:endParaRPr lang="es-CR" sz="29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900" b="1" dirty="0">
                <a:solidFill>
                  <a:srgbClr val="000000"/>
                </a:solidFill>
                <a:latin typeface="Lato" panose="020F0502020204030203" pitchFamily="34" charset="0"/>
                <a:ea typeface="Lato" panose="020F0502020204030203" pitchFamily="34" charset="0"/>
                <a:cs typeface="Lato" panose="020F0502020204030203" pitchFamily="34" charset="0"/>
              </a:rPr>
              <a:t>Lo realizan jefaturas de cualquier rango y dependencia, al Centro del Almacenamiento (CAD), verificando previamente que se estén realizando recepción de bienes</a:t>
            </a:r>
          </a:p>
          <a:p>
            <a:pPr algn="just"/>
            <a:endParaRPr lang="es-CR" sz="2900" u="sng"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indent="-342900" algn="just">
              <a:buFont typeface="Arial" panose="020B0604020202020204" pitchFamily="34" charset="0"/>
              <a:buChar char="•"/>
            </a:pPr>
            <a:r>
              <a:rPr lang="es-CR" sz="2900" dirty="0">
                <a:solidFill>
                  <a:srgbClr val="000000"/>
                </a:solidFill>
                <a:latin typeface="Lato" panose="020F0502020204030203" pitchFamily="34" charset="0"/>
                <a:ea typeface="Lato" panose="020F0502020204030203" pitchFamily="34" charset="0"/>
                <a:cs typeface="Lato" panose="020F0502020204030203" pitchFamily="34" charset="0"/>
              </a:rPr>
              <a:t>Para equipo de cómputo debe anexar oficio de revisión, emitido por el Depto. de Soporte Técnico.</a:t>
            </a:r>
          </a:p>
          <a:p>
            <a:pPr algn="just"/>
            <a:endParaRPr lang="es-CR" sz="29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indent="-342900" algn="just">
              <a:buFont typeface="Arial" panose="020B0604020202020204" pitchFamily="34" charset="0"/>
              <a:buChar char="•"/>
            </a:pPr>
            <a:r>
              <a:rPr lang="es-CR" sz="2900" dirty="0">
                <a:solidFill>
                  <a:srgbClr val="000000"/>
                </a:solidFill>
                <a:latin typeface="Lato" panose="020F0502020204030203" pitchFamily="34" charset="0"/>
                <a:ea typeface="Lato" panose="020F0502020204030203" pitchFamily="34" charset="0"/>
                <a:cs typeface="Lato" panose="020F0502020204030203" pitchFamily="34" charset="0"/>
              </a:rPr>
              <a:t>Debe coincidir la información de los bienes con el formulario </a:t>
            </a:r>
            <a:r>
              <a:rPr lang="es-CR" sz="2900" u="sng" dirty="0">
                <a:solidFill>
                  <a:srgbClr val="000000"/>
                </a:solidFill>
                <a:latin typeface="Lato" panose="020F0502020204030203" pitchFamily="34" charset="0"/>
                <a:ea typeface="Lato" panose="020F0502020204030203" pitchFamily="34" charset="0"/>
                <a:cs typeface="Lato" panose="020F0502020204030203" pitchFamily="34" charset="0"/>
              </a:rPr>
              <a:t>(Principalmente el estado).</a:t>
            </a:r>
          </a:p>
          <a:p>
            <a:pPr algn="just"/>
            <a:endParaRPr lang="es-CR" sz="29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900" dirty="0">
                <a:solidFill>
                  <a:srgbClr val="000000"/>
                </a:solidFill>
                <a:latin typeface="Lato" panose="020F0502020204030203" pitchFamily="34" charset="0"/>
                <a:ea typeface="Lato" panose="020F0502020204030203" pitchFamily="34" charset="0"/>
                <a:cs typeface="Lato" panose="020F0502020204030203" pitchFamily="34" charset="0"/>
              </a:rPr>
              <a:t>Coordinar cita de entrega con el CAD al teléfono: 2221-0681.</a:t>
            </a:r>
          </a:p>
          <a:p>
            <a:pPr algn="just"/>
            <a:endParaRPr lang="es-CR" sz="29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900" b="1" dirty="0">
                <a:solidFill>
                  <a:srgbClr val="000000"/>
                </a:solidFill>
                <a:latin typeface="Lato" panose="020F0502020204030203" pitchFamily="34" charset="0"/>
                <a:ea typeface="Lato" panose="020F0502020204030203" pitchFamily="34" charset="0"/>
                <a:cs typeface="Lato" panose="020F0502020204030203" pitchFamily="34" charset="0"/>
              </a:rPr>
              <a:t>Ningún funcionario está autorizado a desechar bienes por cuenta propia</a:t>
            </a: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2">
            <a:extLst>
              <a:ext uri="{FF2B5EF4-FFF2-40B4-BE49-F238E27FC236}">
                <a16:creationId xmlns:a16="http://schemas.microsoft.com/office/drawing/2014/main" id="{A8A9A99A-F06A-E5E5-EA18-3B07277B6F07}"/>
              </a:ext>
            </a:extLst>
          </p:cNvPr>
          <p:cNvGrpSpPr/>
          <p:nvPr/>
        </p:nvGrpSpPr>
        <p:grpSpPr>
          <a:xfrm rot="-5400000">
            <a:off x="207383" y="985458"/>
            <a:ext cx="383404" cy="851556"/>
            <a:chOff x="0" y="0"/>
            <a:chExt cx="2354580" cy="5581882"/>
          </a:xfrm>
        </p:grpSpPr>
        <p:sp>
          <p:nvSpPr>
            <p:cNvPr id="5" name="Freeform 3">
              <a:extLst>
                <a:ext uri="{FF2B5EF4-FFF2-40B4-BE49-F238E27FC236}">
                  <a16:creationId xmlns:a16="http://schemas.microsoft.com/office/drawing/2014/main" id="{17CF403B-9B1F-1115-54F0-253B5D636514}"/>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a:p>
          </p:txBody>
        </p:sp>
      </p:grpSp>
      <p:sp>
        <p:nvSpPr>
          <p:cNvPr id="6" name="TextBox 11">
            <a:extLst>
              <a:ext uri="{FF2B5EF4-FFF2-40B4-BE49-F238E27FC236}">
                <a16:creationId xmlns:a16="http://schemas.microsoft.com/office/drawing/2014/main" id="{F8ECC31E-2E25-C411-1A61-E9B99F8DED23}"/>
              </a:ext>
            </a:extLst>
          </p:cNvPr>
          <p:cNvSpPr txBox="1"/>
          <p:nvPr/>
        </p:nvSpPr>
        <p:spPr>
          <a:xfrm>
            <a:off x="279826" y="1117036"/>
            <a:ext cx="487056" cy="485902"/>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4</a:t>
            </a:r>
          </a:p>
        </p:txBody>
      </p:sp>
      <p:sp>
        <p:nvSpPr>
          <p:cNvPr id="8" name="Freeform 6">
            <a:extLst>
              <a:ext uri="{FF2B5EF4-FFF2-40B4-BE49-F238E27FC236}">
                <a16:creationId xmlns:a16="http://schemas.microsoft.com/office/drawing/2014/main" id="{391D6404-9F40-C3CA-DE81-3D38A26F6461}"/>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grpSp>
        <p:nvGrpSpPr>
          <p:cNvPr id="14" name="Group 2">
            <a:extLst>
              <a:ext uri="{FF2B5EF4-FFF2-40B4-BE49-F238E27FC236}">
                <a16:creationId xmlns:a16="http://schemas.microsoft.com/office/drawing/2014/main" id="{A99E3DC0-A820-9756-9F48-58F344220B43}"/>
              </a:ext>
            </a:extLst>
          </p:cNvPr>
          <p:cNvGrpSpPr/>
          <p:nvPr/>
        </p:nvGrpSpPr>
        <p:grpSpPr>
          <a:xfrm rot="5400000">
            <a:off x="7487261" y="-817021"/>
            <a:ext cx="643301" cy="2670178"/>
            <a:chOff x="0" y="0"/>
            <a:chExt cx="6323330" cy="6065520"/>
          </a:xfrm>
        </p:grpSpPr>
        <p:sp>
          <p:nvSpPr>
            <p:cNvPr id="16" name="Freeform 3">
              <a:extLst>
                <a:ext uri="{FF2B5EF4-FFF2-40B4-BE49-F238E27FC236}">
                  <a16:creationId xmlns:a16="http://schemas.microsoft.com/office/drawing/2014/main" id="{9663889B-C11D-23B0-2A11-DC1B0E69E1C2}"/>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19" name="Rectángulo 18">
            <a:extLst>
              <a:ext uri="{FF2B5EF4-FFF2-40B4-BE49-F238E27FC236}">
                <a16:creationId xmlns:a16="http://schemas.microsoft.com/office/drawing/2014/main" id="{D6898260-BAA9-14FC-2157-CC059245F8B0}"/>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sp>
        <p:nvSpPr>
          <p:cNvPr id="3" name="TextBox 3">
            <a:extLst>
              <a:ext uri="{FF2B5EF4-FFF2-40B4-BE49-F238E27FC236}">
                <a16:creationId xmlns:a16="http://schemas.microsoft.com/office/drawing/2014/main" id="{46FA6F07-DB02-D4D2-5762-FEADA9328DBF}"/>
              </a:ext>
            </a:extLst>
          </p:cNvPr>
          <p:cNvSpPr txBox="1"/>
          <p:nvPr/>
        </p:nvSpPr>
        <p:spPr>
          <a:xfrm>
            <a:off x="6325498" y="2142524"/>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SICAMEP</a:t>
            </a:r>
            <a:endParaRPr lang="es-CR" sz="2800" spc="340" dirty="0">
              <a:solidFill>
                <a:srgbClr val="CFAC65"/>
              </a:solidFill>
              <a:latin typeface="Poppins Ultra-Bold"/>
            </a:endParaRPr>
          </a:p>
        </p:txBody>
      </p:sp>
      <p:pic>
        <p:nvPicPr>
          <p:cNvPr id="21" name="Imagen 20">
            <a:extLst>
              <a:ext uri="{FF2B5EF4-FFF2-40B4-BE49-F238E27FC236}">
                <a16:creationId xmlns:a16="http://schemas.microsoft.com/office/drawing/2014/main" id="{D1E7F86E-C195-1172-FBE3-296B48E010F6}"/>
              </a:ext>
            </a:extLst>
          </p:cNvPr>
          <p:cNvPicPr>
            <a:picLocks noChangeAspect="1"/>
          </p:cNvPicPr>
          <p:nvPr/>
        </p:nvPicPr>
        <p:blipFill rotWithShape="1">
          <a:blip r:embed="rId4"/>
          <a:srcRect l="2022" t="1619" r="1829"/>
          <a:stretch/>
        </p:blipFill>
        <p:spPr>
          <a:xfrm>
            <a:off x="5844194" y="2732681"/>
            <a:ext cx="2707998" cy="2424510"/>
          </a:xfrm>
          <a:prstGeom prst="rect">
            <a:avLst/>
          </a:prstGeom>
        </p:spPr>
      </p:pic>
      <p:sp>
        <p:nvSpPr>
          <p:cNvPr id="22" name="Marcador de texto 9">
            <a:extLst>
              <a:ext uri="{FF2B5EF4-FFF2-40B4-BE49-F238E27FC236}">
                <a16:creationId xmlns:a16="http://schemas.microsoft.com/office/drawing/2014/main" id="{AC4C5968-08DB-699F-2160-B8AE0CF89E6E}"/>
              </a:ext>
            </a:extLst>
          </p:cNvPr>
          <p:cNvSpPr txBox="1">
            <a:spLocks/>
          </p:cNvSpPr>
          <p:nvPr/>
        </p:nvSpPr>
        <p:spPr>
          <a:xfrm>
            <a:off x="5860738" y="5258431"/>
            <a:ext cx="2771462" cy="504056"/>
          </a:xfrm>
          <a:prstGeom prst="rect">
            <a:avLst/>
          </a:prstGeom>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accent2"/>
                </a:solidFill>
                <a:latin typeface="+mn-lt"/>
                <a:ea typeface="+mn-ea"/>
                <a:cs typeface="+mn-cs"/>
              </a:defRPr>
            </a:lvl9pPr>
          </a:lstStyle>
          <a:p>
            <a:pPr algn="just"/>
            <a:r>
              <a:rPr lang="es-CR" sz="1100" dirty="0">
                <a:solidFill>
                  <a:srgbClr val="000000"/>
                </a:solidFill>
                <a:latin typeface="Arial" panose="020B0604020202020204" pitchFamily="34" charset="0"/>
                <a:cs typeface="Arial" panose="020B0604020202020204" pitchFamily="34" charset="0"/>
              </a:rPr>
              <a:t>El Administrador de Dependencia puede realizar la gestión desde el módulo multifuncional.</a:t>
            </a:r>
            <a:endParaRPr lang="es-CR" sz="2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u="sng"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600" u="sng" dirty="0">
              <a:solidFill>
                <a:srgbClr val="000000"/>
              </a:solidFill>
              <a:latin typeface="Arial" panose="020B0604020202020204" pitchFamily="34" charset="0"/>
              <a:cs typeface="Arial" panose="020B0604020202020204" pitchFamily="34" charset="0"/>
            </a:endParaRPr>
          </a:p>
          <a:p>
            <a:pPr algn="just"/>
            <a:endParaRPr lang="es-CR" sz="600" u="sng" dirty="0">
              <a:solidFill>
                <a:srgbClr val="000000"/>
              </a:solidFill>
              <a:latin typeface="Arial" panose="020B0604020202020204" pitchFamily="34" charset="0"/>
              <a:cs typeface="Arial" panose="020B0604020202020204" pitchFamily="34" charset="0"/>
            </a:endParaRPr>
          </a:p>
          <a:p>
            <a:pPr algn="just"/>
            <a:endParaRPr lang="es-CR" sz="600" dirty="0">
              <a:solidFill>
                <a:srgbClr val="000000"/>
              </a:solidFill>
              <a:latin typeface="Arial" panose="020B0604020202020204" pitchFamily="34" charset="0"/>
              <a:cs typeface="Arial" panose="020B0604020202020204" pitchFamily="34" charset="0"/>
            </a:endParaRPr>
          </a:p>
        </p:txBody>
      </p:sp>
      <p:pic>
        <p:nvPicPr>
          <p:cNvPr id="23" name="Imagen 22">
            <a:hlinkClick r:id="rId5" action="ppaction://hlinksldjump"/>
            <a:extLst>
              <a:ext uri="{FF2B5EF4-FFF2-40B4-BE49-F238E27FC236}">
                <a16:creationId xmlns:a16="http://schemas.microsoft.com/office/drawing/2014/main" id="{2FE2AE32-0B21-F2E0-3186-C95A13836B85}"/>
              </a:ext>
            </a:extLst>
          </p:cNvPr>
          <p:cNvPicPr>
            <a:picLocks noChangeAspect="1"/>
          </p:cNvPicPr>
          <p:nvPr/>
        </p:nvPicPr>
        <p:blipFill>
          <a:blip r:embed="rId6"/>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4249417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922066" y="613273"/>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800" spc="300" dirty="0">
                <a:solidFill>
                  <a:srgbClr val="2B4A9D"/>
                </a:solidFill>
                <a:latin typeface="Lato Bold"/>
                <a:ea typeface="+mn-ea"/>
                <a:cs typeface="+mn-cs"/>
              </a:rPr>
              <a:t>Inventario</a:t>
            </a: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478850" y="2169312"/>
            <a:ext cx="4093150" cy="3650707"/>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Artículo 5- Reglamento para el Registro y Control de Bienes de la Administración Central.</a:t>
            </a:r>
          </a:p>
          <a:p>
            <a:pPr algn="just"/>
            <a:endParaRPr lang="es-CR" sz="2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000" b="1" dirty="0">
                <a:solidFill>
                  <a:srgbClr val="000000"/>
                </a:solidFill>
                <a:latin typeface="Lato" panose="020F0502020204030203" pitchFamily="34" charset="0"/>
                <a:ea typeface="Lato" panose="020F0502020204030203" pitchFamily="34" charset="0"/>
                <a:cs typeface="Lato" panose="020F0502020204030203" pitchFamily="34" charset="0"/>
              </a:rPr>
              <a:t>Lo realizan todos los funcionarios a solicitud expresa de alguna autoridad o dependencia, o bien, periódicamente por control interno.</a:t>
            </a:r>
            <a:endParaRPr lang="es-CR" sz="2000" b="1" u="sng"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
            </a:pPr>
            <a:endParaRPr lang="es-ES" sz="2400" dirty="0"/>
          </a:p>
          <a:p>
            <a:pPr marL="0" indent="0" algn="just">
              <a:buNone/>
            </a:pPr>
            <a:endParaRPr lang="es-ES"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6">
            <a:extLst>
              <a:ext uri="{FF2B5EF4-FFF2-40B4-BE49-F238E27FC236}">
                <a16:creationId xmlns:a16="http://schemas.microsoft.com/office/drawing/2014/main" id="{CC0A449D-59A0-535A-DB29-A6772568D83C}"/>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grpSp>
        <p:nvGrpSpPr>
          <p:cNvPr id="5" name="Group 2">
            <a:extLst>
              <a:ext uri="{FF2B5EF4-FFF2-40B4-BE49-F238E27FC236}">
                <a16:creationId xmlns:a16="http://schemas.microsoft.com/office/drawing/2014/main" id="{3CF451F8-81FE-9182-7F70-CBA14FF3A50C}"/>
              </a:ext>
            </a:extLst>
          </p:cNvPr>
          <p:cNvGrpSpPr/>
          <p:nvPr/>
        </p:nvGrpSpPr>
        <p:grpSpPr>
          <a:xfrm rot="5400000">
            <a:off x="7487261" y="-817021"/>
            <a:ext cx="643301" cy="2670178"/>
            <a:chOff x="0" y="0"/>
            <a:chExt cx="6323330" cy="6065520"/>
          </a:xfrm>
        </p:grpSpPr>
        <p:sp>
          <p:nvSpPr>
            <p:cNvPr id="6" name="Freeform 3">
              <a:extLst>
                <a:ext uri="{FF2B5EF4-FFF2-40B4-BE49-F238E27FC236}">
                  <a16:creationId xmlns:a16="http://schemas.microsoft.com/office/drawing/2014/main" id="{F4CDCCB2-D3D0-BBEA-44EB-38945971E3F1}"/>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8" name="Rectángulo 7">
            <a:extLst>
              <a:ext uri="{FF2B5EF4-FFF2-40B4-BE49-F238E27FC236}">
                <a16:creationId xmlns:a16="http://schemas.microsoft.com/office/drawing/2014/main" id="{4848F4C9-7E18-0C66-ACC5-16C5D0234FA3}"/>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grpSp>
        <p:nvGrpSpPr>
          <p:cNvPr id="14" name="Group 2">
            <a:extLst>
              <a:ext uri="{FF2B5EF4-FFF2-40B4-BE49-F238E27FC236}">
                <a16:creationId xmlns:a16="http://schemas.microsoft.com/office/drawing/2014/main" id="{A25CB517-C457-66E5-90BC-CADE2E7E6FF4}"/>
              </a:ext>
            </a:extLst>
          </p:cNvPr>
          <p:cNvGrpSpPr/>
          <p:nvPr/>
        </p:nvGrpSpPr>
        <p:grpSpPr>
          <a:xfrm rot="-5400000">
            <a:off x="216253" y="1238326"/>
            <a:ext cx="383404" cy="851556"/>
            <a:chOff x="0" y="0"/>
            <a:chExt cx="2354580" cy="5581882"/>
          </a:xfrm>
        </p:grpSpPr>
        <p:sp>
          <p:nvSpPr>
            <p:cNvPr id="16" name="Freeform 3">
              <a:extLst>
                <a:ext uri="{FF2B5EF4-FFF2-40B4-BE49-F238E27FC236}">
                  <a16:creationId xmlns:a16="http://schemas.microsoft.com/office/drawing/2014/main" id="{7BD78EA6-62F8-E89C-9410-6399951BC2B4}"/>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a:p>
          </p:txBody>
        </p:sp>
      </p:grpSp>
      <p:sp>
        <p:nvSpPr>
          <p:cNvPr id="19" name="TextBox 11">
            <a:extLst>
              <a:ext uri="{FF2B5EF4-FFF2-40B4-BE49-F238E27FC236}">
                <a16:creationId xmlns:a16="http://schemas.microsoft.com/office/drawing/2014/main" id="{F7C19238-7E7C-4697-7BB0-4AFC4B6BAE06}"/>
              </a:ext>
            </a:extLst>
          </p:cNvPr>
          <p:cNvSpPr txBox="1"/>
          <p:nvPr/>
        </p:nvSpPr>
        <p:spPr>
          <a:xfrm>
            <a:off x="288696" y="1369904"/>
            <a:ext cx="487056" cy="485902"/>
          </a:xfrm>
          <a:prstGeom prst="rect">
            <a:avLst/>
          </a:prstGeom>
        </p:spPr>
        <p:txBody>
          <a:bodyPr lIns="0" tIns="0" rIns="0" bIns="0" rtlCol="0" anchor="t">
            <a:spAutoFit/>
          </a:bodyPr>
          <a:lstStyle/>
          <a:p>
            <a:pPr algn="ctr">
              <a:lnSpc>
                <a:spcPts val="4200"/>
              </a:lnSpc>
            </a:pPr>
            <a:r>
              <a:rPr lang="en-US" sz="3000" spc="300" dirty="0">
                <a:solidFill>
                  <a:srgbClr val="FFFFFF"/>
                </a:solidFill>
                <a:latin typeface="Lato Bold"/>
              </a:rPr>
              <a:t>5</a:t>
            </a:r>
          </a:p>
        </p:txBody>
      </p:sp>
      <p:pic>
        <p:nvPicPr>
          <p:cNvPr id="3" name="Imagen 2">
            <a:extLst>
              <a:ext uri="{FF2B5EF4-FFF2-40B4-BE49-F238E27FC236}">
                <a16:creationId xmlns:a16="http://schemas.microsoft.com/office/drawing/2014/main" id="{03A34CFC-CEF5-B5DD-23EE-E49D4A0ED18E}"/>
              </a:ext>
            </a:extLst>
          </p:cNvPr>
          <p:cNvPicPr>
            <a:picLocks noChangeAspect="1"/>
          </p:cNvPicPr>
          <p:nvPr/>
        </p:nvPicPr>
        <p:blipFill rotWithShape="1">
          <a:blip r:embed="rId4"/>
          <a:srcRect l="2798" t="7102" r="2064" b="3106"/>
          <a:stretch/>
        </p:blipFill>
        <p:spPr>
          <a:xfrm>
            <a:off x="5567910" y="2372742"/>
            <a:ext cx="2892522" cy="1600200"/>
          </a:xfrm>
          <a:prstGeom prst="rect">
            <a:avLst/>
          </a:prstGeom>
        </p:spPr>
      </p:pic>
      <p:sp>
        <p:nvSpPr>
          <p:cNvPr id="11" name="TextBox 3">
            <a:extLst>
              <a:ext uri="{FF2B5EF4-FFF2-40B4-BE49-F238E27FC236}">
                <a16:creationId xmlns:a16="http://schemas.microsoft.com/office/drawing/2014/main" id="{714E5867-CE0D-5C44-3DB0-7ACB57E97201}"/>
              </a:ext>
            </a:extLst>
          </p:cNvPr>
          <p:cNvSpPr txBox="1"/>
          <p:nvPr/>
        </p:nvSpPr>
        <p:spPr>
          <a:xfrm>
            <a:off x="6156176" y="1552435"/>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SICAMEP</a:t>
            </a:r>
            <a:endParaRPr lang="es-CR" sz="2800" spc="340" dirty="0">
              <a:solidFill>
                <a:srgbClr val="CFAC65"/>
              </a:solidFill>
              <a:latin typeface="Poppins Ultra-Bold"/>
            </a:endParaRPr>
          </a:p>
        </p:txBody>
      </p:sp>
      <p:pic>
        <p:nvPicPr>
          <p:cNvPr id="21" name="Imagen 20">
            <a:hlinkClick r:id="rId5" action="ppaction://hlinksldjump"/>
            <a:extLst>
              <a:ext uri="{FF2B5EF4-FFF2-40B4-BE49-F238E27FC236}">
                <a16:creationId xmlns:a16="http://schemas.microsoft.com/office/drawing/2014/main" id="{2275545F-44E8-CE2A-B3A7-1DAFB65DF60B}"/>
              </a:ext>
            </a:extLst>
          </p:cNvPr>
          <p:cNvPicPr>
            <a:picLocks noChangeAspect="1"/>
          </p:cNvPicPr>
          <p:nvPr/>
        </p:nvPicPr>
        <p:blipFill>
          <a:blip r:embed="rId6"/>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2701507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36811" y="677987"/>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Administración de formularios</a:t>
            </a: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251520" y="2342001"/>
            <a:ext cx="5029254" cy="380943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77500" lnSpcReduction="20000"/>
          </a:bodyPr>
          <a:lstStyle/>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Artículo 4.3- Normas de Control Interno de la CGR.</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Ambas firmas deben estar en el mismo formato: digital o manual.</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Distribución de los todos formularios firmados: </a:t>
            </a:r>
          </a:p>
          <a:p>
            <a:pPr marL="342900" indent="-342900" algn="just">
              <a:buFont typeface="Arial" panose="020B0604020202020204" pitchFamily="34" charset="0"/>
              <a:buChar char="•"/>
            </a:pP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Original funcionarios involucrados.</a:t>
            </a:r>
          </a:p>
          <a:p>
            <a:pPr marL="342900" indent="-342900" algn="just">
              <a:buFont typeface="Arial" panose="020B0604020202020204" pitchFamily="34" charset="0"/>
              <a:buChar char="•"/>
            </a:pP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Original archivo de gestión.</a:t>
            </a:r>
          </a:p>
          <a:p>
            <a:pPr marL="342900" indent="-342900" algn="just">
              <a:buFont typeface="Arial" panose="020B0604020202020204" pitchFamily="34" charset="0"/>
              <a:buChar char="•"/>
            </a:pP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Copia oficial de seguridad (salida de activos).</a:t>
            </a:r>
          </a:p>
          <a:p>
            <a:pPr marL="342900" indent="-342900" algn="just">
              <a:buFont typeface="Arial" panose="020B0604020202020204" pitchFamily="34" charset="0"/>
              <a:buChar char="•"/>
            </a:pP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Copia: </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hlinkClick r:id="rId2"/>
              </a:rPr>
              <a:t>administraciondebienes@mep.go.cr</a:t>
            </a:r>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6">
            <a:extLst>
              <a:ext uri="{FF2B5EF4-FFF2-40B4-BE49-F238E27FC236}">
                <a16:creationId xmlns:a16="http://schemas.microsoft.com/office/drawing/2014/main" id="{D38535FB-7508-BFA3-D938-409DFF12252B}"/>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a:p>
        </p:txBody>
      </p:sp>
      <p:grpSp>
        <p:nvGrpSpPr>
          <p:cNvPr id="7" name="Group 2">
            <a:extLst>
              <a:ext uri="{FF2B5EF4-FFF2-40B4-BE49-F238E27FC236}">
                <a16:creationId xmlns:a16="http://schemas.microsoft.com/office/drawing/2014/main" id="{5B4418F7-7AAC-0B21-9B3A-E8505BF6B1DF}"/>
              </a:ext>
            </a:extLst>
          </p:cNvPr>
          <p:cNvGrpSpPr/>
          <p:nvPr/>
        </p:nvGrpSpPr>
        <p:grpSpPr>
          <a:xfrm rot="5400000">
            <a:off x="7487261" y="-817021"/>
            <a:ext cx="643301" cy="2670178"/>
            <a:chOff x="0" y="0"/>
            <a:chExt cx="6323330" cy="6065520"/>
          </a:xfrm>
        </p:grpSpPr>
        <p:sp>
          <p:nvSpPr>
            <p:cNvPr id="8" name="Freeform 3">
              <a:extLst>
                <a:ext uri="{FF2B5EF4-FFF2-40B4-BE49-F238E27FC236}">
                  <a16:creationId xmlns:a16="http://schemas.microsoft.com/office/drawing/2014/main" id="{DF1EB11C-65B6-5495-1715-DD748CB3A095}"/>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9" name="Rectángulo 8">
            <a:extLst>
              <a:ext uri="{FF2B5EF4-FFF2-40B4-BE49-F238E27FC236}">
                <a16:creationId xmlns:a16="http://schemas.microsoft.com/office/drawing/2014/main" id="{0DB03DC4-5825-3040-DD18-0065A6BEBF4F}"/>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sp>
        <p:nvSpPr>
          <p:cNvPr id="3" name="TextBox 3">
            <a:extLst>
              <a:ext uri="{FF2B5EF4-FFF2-40B4-BE49-F238E27FC236}">
                <a16:creationId xmlns:a16="http://schemas.microsoft.com/office/drawing/2014/main" id="{DD2B67CA-2A36-0D74-C0B6-A64E8EE6AD81}"/>
              </a:ext>
            </a:extLst>
          </p:cNvPr>
          <p:cNvSpPr txBox="1"/>
          <p:nvPr/>
        </p:nvSpPr>
        <p:spPr>
          <a:xfrm>
            <a:off x="6156176" y="1552435"/>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SICAMEP</a:t>
            </a:r>
            <a:endParaRPr lang="es-CR" sz="2800" spc="340" dirty="0">
              <a:solidFill>
                <a:srgbClr val="CFAC65"/>
              </a:solidFill>
              <a:latin typeface="Poppins Ultra-Bold"/>
            </a:endParaRPr>
          </a:p>
        </p:txBody>
      </p:sp>
      <p:pic>
        <p:nvPicPr>
          <p:cNvPr id="13" name="Imagen 12">
            <a:extLst>
              <a:ext uri="{FF2B5EF4-FFF2-40B4-BE49-F238E27FC236}">
                <a16:creationId xmlns:a16="http://schemas.microsoft.com/office/drawing/2014/main" id="{2AC63A56-4BC7-C30B-4CCE-885C68752CA8}"/>
              </a:ext>
            </a:extLst>
          </p:cNvPr>
          <p:cNvPicPr>
            <a:picLocks noChangeAspect="1"/>
          </p:cNvPicPr>
          <p:nvPr/>
        </p:nvPicPr>
        <p:blipFill rotWithShape="1">
          <a:blip r:embed="rId5"/>
          <a:srcRect l="9209" t="4410" r="6385" b="11471"/>
          <a:stretch/>
        </p:blipFill>
        <p:spPr>
          <a:xfrm>
            <a:off x="6221570" y="2376655"/>
            <a:ext cx="2166854" cy="1052345"/>
          </a:xfrm>
          <a:prstGeom prst="rect">
            <a:avLst/>
          </a:prstGeom>
        </p:spPr>
      </p:pic>
      <p:pic>
        <p:nvPicPr>
          <p:cNvPr id="14" name="Imagen 13">
            <a:hlinkClick r:id="rId6" action="ppaction://hlinksldjump"/>
            <a:extLst>
              <a:ext uri="{FF2B5EF4-FFF2-40B4-BE49-F238E27FC236}">
                <a16:creationId xmlns:a16="http://schemas.microsoft.com/office/drawing/2014/main" id="{03E193D9-4D03-A413-1713-BE00B9533B17}"/>
              </a:ext>
            </a:extLst>
          </p:cNvPr>
          <p:cNvPicPr>
            <a:picLocks noChangeAspect="1"/>
          </p:cNvPicPr>
          <p:nvPr/>
        </p:nvPicPr>
        <p:blipFill>
          <a:blip r:embed="rId7"/>
          <a:stretch>
            <a:fillRect/>
          </a:stretch>
        </p:blipFill>
        <p:spPr>
          <a:xfrm>
            <a:off x="8244408" y="5968201"/>
            <a:ext cx="639489" cy="754269"/>
          </a:xfrm>
          <a:prstGeom prst="rect">
            <a:avLst/>
          </a:prstGeom>
        </p:spPr>
      </p:pic>
      <p:pic>
        <p:nvPicPr>
          <p:cNvPr id="2" name="Imagen 1">
            <a:extLst>
              <a:ext uri="{FF2B5EF4-FFF2-40B4-BE49-F238E27FC236}">
                <a16:creationId xmlns:a16="http://schemas.microsoft.com/office/drawing/2014/main" id="{71D5260D-DA6F-A356-EB9F-3006BDE6EDC7}"/>
              </a:ext>
            </a:extLst>
          </p:cNvPr>
          <p:cNvPicPr>
            <a:picLocks noChangeAspect="1"/>
          </p:cNvPicPr>
          <p:nvPr/>
        </p:nvPicPr>
        <p:blipFill>
          <a:blip r:embed="rId8"/>
          <a:stretch>
            <a:fillRect/>
          </a:stretch>
        </p:blipFill>
        <p:spPr>
          <a:xfrm>
            <a:off x="6141099" y="3634045"/>
            <a:ext cx="2511763" cy="195955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1530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36811" y="677987"/>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Anulación de formularios</a:t>
            </a: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539552" y="2294188"/>
            <a:ext cx="7905774" cy="380943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Los formularios no pueden ser modificados, por lo que en caso de error, podrá solicitar la anulación al correo electrónico: </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hlinkClick r:id="rId2"/>
              </a:rPr>
              <a:t>administraciondebienes@mep.go.cr</a:t>
            </a: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 </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Debe indicar en el correo electrónico:</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indent="-342900" algn="just">
              <a:buFont typeface="Arial" panose="020B0604020202020204" pitchFamily="34" charset="0"/>
              <a:buChar char="•"/>
            </a:pP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Número de boleta.</a:t>
            </a:r>
          </a:p>
          <a:p>
            <a:pPr marL="342900" indent="-342900" algn="just">
              <a:buFont typeface="Arial" panose="020B0604020202020204" pitchFamily="34" charset="0"/>
              <a:buChar char="•"/>
            </a:pPr>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Justificación.</a:t>
            </a: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3404984" y="1172245"/>
            <a:ext cx="525795" cy="144602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a:extLst>
              <a:ext uri="{FF2B5EF4-FFF2-40B4-BE49-F238E27FC236}">
                <a16:creationId xmlns:a16="http://schemas.microsoft.com/office/drawing/2014/main" id="{4606FEF0-0E49-A91F-A2B1-3C44C9769D61}"/>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a:p>
        </p:txBody>
      </p:sp>
      <p:grpSp>
        <p:nvGrpSpPr>
          <p:cNvPr id="8" name="Group 2">
            <a:extLst>
              <a:ext uri="{FF2B5EF4-FFF2-40B4-BE49-F238E27FC236}">
                <a16:creationId xmlns:a16="http://schemas.microsoft.com/office/drawing/2014/main" id="{7DC0ED61-6677-A151-1522-73CB6AA30216}"/>
              </a:ext>
            </a:extLst>
          </p:cNvPr>
          <p:cNvGrpSpPr/>
          <p:nvPr/>
        </p:nvGrpSpPr>
        <p:grpSpPr>
          <a:xfrm rot="5400000">
            <a:off x="7487261" y="-817021"/>
            <a:ext cx="643301" cy="2670178"/>
            <a:chOff x="0" y="0"/>
            <a:chExt cx="6323330" cy="6065520"/>
          </a:xfrm>
        </p:grpSpPr>
        <p:sp>
          <p:nvSpPr>
            <p:cNvPr id="9" name="Freeform 3">
              <a:extLst>
                <a:ext uri="{FF2B5EF4-FFF2-40B4-BE49-F238E27FC236}">
                  <a16:creationId xmlns:a16="http://schemas.microsoft.com/office/drawing/2014/main" id="{4CFF2DF9-2F0C-6342-292E-9C75E52F95C0}"/>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10" name="Rectángulo 9">
            <a:extLst>
              <a:ext uri="{FF2B5EF4-FFF2-40B4-BE49-F238E27FC236}">
                <a16:creationId xmlns:a16="http://schemas.microsoft.com/office/drawing/2014/main" id="{BC37D668-7EB9-C361-C7FB-DC989D4C8729}"/>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pic>
        <p:nvPicPr>
          <p:cNvPr id="2" name="Imagen 1">
            <a:hlinkClick r:id="rId5" action="ppaction://hlinksldjump"/>
            <a:extLst>
              <a:ext uri="{FF2B5EF4-FFF2-40B4-BE49-F238E27FC236}">
                <a16:creationId xmlns:a16="http://schemas.microsoft.com/office/drawing/2014/main" id="{D44741D4-69AF-660B-5222-9CA557ADCF8E}"/>
              </a:ext>
            </a:extLst>
          </p:cNvPr>
          <p:cNvPicPr>
            <a:picLocks noChangeAspect="1"/>
          </p:cNvPicPr>
          <p:nvPr/>
        </p:nvPicPr>
        <p:blipFill>
          <a:blip r:embed="rId6"/>
          <a:stretch>
            <a:fillRect/>
          </a:stretch>
        </p:blipFill>
        <p:spPr>
          <a:xfrm>
            <a:off x="8244408" y="5968201"/>
            <a:ext cx="639489" cy="754269"/>
          </a:xfrm>
          <a:prstGeom prst="rect">
            <a:avLst/>
          </a:prstGeom>
        </p:spPr>
      </p:pic>
      <p:pic>
        <p:nvPicPr>
          <p:cNvPr id="3" name="Imagen 2">
            <a:extLst>
              <a:ext uri="{FF2B5EF4-FFF2-40B4-BE49-F238E27FC236}">
                <a16:creationId xmlns:a16="http://schemas.microsoft.com/office/drawing/2014/main" id="{5D528A83-C483-DAA0-5485-44F560E77DC1}"/>
              </a:ext>
            </a:extLst>
          </p:cNvPr>
          <p:cNvPicPr>
            <a:picLocks noChangeAspect="1"/>
          </p:cNvPicPr>
          <p:nvPr/>
        </p:nvPicPr>
        <p:blipFill>
          <a:blip r:embed="rId7"/>
          <a:stretch>
            <a:fillRect/>
          </a:stretch>
        </p:blipFill>
        <p:spPr>
          <a:xfrm>
            <a:off x="6141099" y="3634045"/>
            <a:ext cx="2511763" cy="195955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4" name="Símbolo &quot;No permitido&quot; 3">
            <a:extLst>
              <a:ext uri="{FF2B5EF4-FFF2-40B4-BE49-F238E27FC236}">
                <a16:creationId xmlns:a16="http://schemas.microsoft.com/office/drawing/2014/main" id="{C58798E1-D8AB-A55D-7C73-C9183B91561D}"/>
              </a:ext>
            </a:extLst>
          </p:cNvPr>
          <p:cNvSpPr/>
          <p:nvPr/>
        </p:nvSpPr>
        <p:spPr>
          <a:xfrm>
            <a:off x="6473263" y="3789040"/>
            <a:ext cx="1872208" cy="1656184"/>
          </a:xfrm>
          <a:prstGeom prst="noSmoking">
            <a:avLst>
              <a:gd name="adj" fmla="val 6154"/>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dirty="0">
              <a:solidFill>
                <a:schemeClr val="tx1"/>
              </a:solidFill>
            </a:endParaRPr>
          </a:p>
        </p:txBody>
      </p:sp>
    </p:spTree>
    <p:extLst>
      <p:ext uri="{BB962C8B-B14F-4D97-AF65-F5344CB8AC3E}">
        <p14:creationId xmlns:p14="http://schemas.microsoft.com/office/powerpoint/2010/main" val="402378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353EB3C-41BE-D9DF-16F9-7C7BA21FC816}"/>
              </a:ext>
            </a:extLst>
          </p:cNvPr>
          <p:cNvGrpSpPr/>
          <p:nvPr/>
        </p:nvGrpSpPr>
        <p:grpSpPr>
          <a:xfrm rot="5400000">
            <a:off x="7528298" y="-688982"/>
            <a:ext cx="778899" cy="2499792"/>
            <a:chOff x="0" y="0"/>
            <a:chExt cx="6323330" cy="6065520"/>
          </a:xfrm>
        </p:grpSpPr>
        <p:sp>
          <p:nvSpPr>
            <p:cNvPr id="5" name="Freeform 3">
              <a:extLst>
                <a:ext uri="{FF2B5EF4-FFF2-40B4-BE49-F238E27FC236}">
                  <a16:creationId xmlns:a16="http://schemas.microsoft.com/office/drawing/2014/main" id="{03635851-B3DC-AEEA-9890-850792750ACA}"/>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sp>
        <p:nvSpPr>
          <p:cNvPr id="2" name="Título 1">
            <a:extLst>
              <a:ext uri="{FF2B5EF4-FFF2-40B4-BE49-F238E27FC236}">
                <a16:creationId xmlns:a16="http://schemas.microsoft.com/office/drawing/2014/main" id="{FEF3AA32-FE1D-4A0C-AB11-4D15DE4CC6F7}"/>
              </a:ext>
            </a:extLst>
          </p:cNvPr>
          <p:cNvSpPr>
            <a:spLocks noGrp="1"/>
          </p:cNvSpPr>
          <p:nvPr>
            <p:ph type="title"/>
          </p:nvPr>
        </p:nvSpPr>
        <p:spPr>
          <a:xfrm>
            <a:off x="484103" y="1536778"/>
            <a:ext cx="8588497" cy="1325563"/>
          </a:xfrm>
        </p:spPr>
        <p:txBody>
          <a:bodyPr>
            <a:noAutofit/>
          </a:bodyPr>
          <a:lstStyle/>
          <a:p>
            <a:pPr algn="ctr"/>
            <a:r>
              <a:rPr lang="es-ES" sz="2000" b="1" spc="340" dirty="0">
                <a:solidFill>
                  <a:srgbClr val="CFAC65"/>
                </a:solidFill>
                <a:latin typeface="Poppins Ultra-Bold"/>
                <a:ea typeface="+mn-ea"/>
                <a:cs typeface="+mn-cs"/>
              </a:rPr>
              <a:t>Reglamento para el Registro y Control de Bienes de la Administración Central</a:t>
            </a:r>
            <a:br>
              <a:rPr lang="es-ES" sz="2000" b="1" spc="340" dirty="0">
                <a:solidFill>
                  <a:srgbClr val="CFAC65"/>
                </a:solidFill>
                <a:latin typeface="Poppins Ultra-Bold"/>
                <a:ea typeface="+mn-ea"/>
                <a:cs typeface="+mn-cs"/>
              </a:rPr>
            </a:br>
            <a:r>
              <a:rPr lang="es-ES" sz="2000" b="1" spc="340" dirty="0">
                <a:solidFill>
                  <a:srgbClr val="CFAC65"/>
                </a:solidFill>
                <a:latin typeface="Poppins Ultra-Bold"/>
                <a:ea typeface="+mn-ea"/>
                <a:cs typeface="+mn-cs"/>
              </a:rPr>
              <a:t>(R.R.C.B.A.C)</a:t>
            </a:r>
            <a:br>
              <a:rPr lang="es-ES" sz="2000" b="1" spc="340" dirty="0">
                <a:solidFill>
                  <a:srgbClr val="CFAC65"/>
                </a:solidFill>
                <a:latin typeface="Poppins Ultra-Bold"/>
                <a:ea typeface="+mn-ea"/>
                <a:cs typeface="+mn-cs"/>
              </a:rPr>
            </a:br>
            <a:br>
              <a:rPr lang="es-ES" sz="2000" b="1" spc="340" dirty="0">
                <a:solidFill>
                  <a:srgbClr val="CFAC65"/>
                </a:solidFill>
                <a:latin typeface="Poppins Ultra-Bold"/>
                <a:ea typeface="+mn-ea"/>
                <a:cs typeface="+mn-cs"/>
              </a:rPr>
            </a:br>
            <a:r>
              <a:rPr lang="es-ES" sz="2000" b="1" spc="340" dirty="0">
                <a:solidFill>
                  <a:srgbClr val="CFAC65"/>
                </a:solidFill>
                <a:latin typeface="Poppins Ultra-Bold"/>
                <a:ea typeface="+mn-ea"/>
                <a:cs typeface="+mn-cs"/>
              </a:rPr>
              <a:t>Decreto Ejecutivo No. 40797-H</a:t>
            </a:r>
            <a:br>
              <a:rPr lang="es-ES" sz="2000" b="1" spc="340" dirty="0">
                <a:solidFill>
                  <a:srgbClr val="CFAC65"/>
                </a:solidFill>
                <a:latin typeface="Poppins Ultra-Bold"/>
                <a:ea typeface="+mn-ea"/>
                <a:cs typeface="+mn-cs"/>
              </a:rPr>
            </a:br>
            <a:endParaRPr lang="es-CR" sz="2000" b="1" spc="340" dirty="0">
              <a:solidFill>
                <a:srgbClr val="CFAC65"/>
              </a:solidFill>
              <a:latin typeface="Poppins Ultra-Bold"/>
              <a:ea typeface="+mn-ea"/>
              <a:cs typeface="+mn-cs"/>
            </a:endParaRPr>
          </a:p>
        </p:txBody>
      </p:sp>
      <p:sp>
        <p:nvSpPr>
          <p:cNvPr id="4" name="Marcador de contenido 3">
            <a:extLst>
              <a:ext uri="{FF2B5EF4-FFF2-40B4-BE49-F238E27FC236}">
                <a16:creationId xmlns:a16="http://schemas.microsoft.com/office/drawing/2014/main" id="{73580756-D5B0-4657-B7CE-5DCA523B9670}"/>
              </a:ext>
            </a:extLst>
          </p:cNvPr>
          <p:cNvSpPr>
            <a:spLocks noGrp="1"/>
          </p:cNvSpPr>
          <p:nvPr>
            <p:ph idx="1"/>
          </p:nvPr>
        </p:nvSpPr>
        <p:spPr>
          <a:xfrm>
            <a:off x="484102" y="3145553"/>
            <a:ext cx="8588497" cy="4351338"/>
          </a:xfrm>
        </p:spPr>
        <p:txBody>
          <a:bodyPr>
            <a:normAutofit/>
          </a:bodyPr>
          <a:lstStyle/>
          <a:p>
            <a:pPr marL="0" indent="0" algn="just">
              <a:buNone/>
            </a:pPr>
            <a:r>
              <a:rPr lang="es-CR" sz="1800" spc="300" dirty="0">
                <a:solidFill>
                  <a:srgbClr val="000000"/>
                </a:solidFill>
                <a:latin typeface="Lato"/>
              </a:rPr>
              <a:t>Es la norma primaria que regula la gestión de los bienes en todas las instituciones del Gobierno Central.</a:t>
            </a:r>
          </a:p>
        </p:txBody>
      </p:sp>
      <p:pic>
        <p:nvPicPr>
          <p:cNvPr id="1026" name="Picture 2" descr="símbolo de enlace externo - Iconos gratis de interfaz">
            <a:extLst>
              <a:ext uri="{FF2B5EF4-FFF2-40B4-BE49-F238E27FC236}">
                <a16:creationId xmlns:a16="http://schemas.microsoft.com/office/drawing/2014/main" id="{2A2D15BD-661F-4502-A898-259FFEE27085}"/>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4040" y="4365104"/>
            <a:ext cx="483688" cy="483688"/>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7F661551-DCB9-4DFE-841B-792954E042D2}"/>
              </a:ext>
            </a:extLst>
          </p:cNvPr>
          <p:cNvSpPr txBox="1"/>
          <p:nvPr/>
        </p:nvSpPr>
        <p:spPr>
          <a:xfrm>
            <a:off x="999076" y="4248627"/>
            <a:ext cx="4610100" cy="1477328"/>
          </a:xfrm>
          <a:prstGeom prst="rect">
            <a:avLst/>
          </a:prstGeom>
          <a:noFill/>
        </p:spPr>
        <p:txBody>
          <a:bodyPr wrap="square">
            <a:spAutoFit/>
          </a:bodyPr>
          <a:lstStyle/>
          <a:p>
            <a:r>
              <a:rPr lang="es-CR" dirty="0">
                <a:hlinkClick r:id="rId4"/>
              </a:rPr>
              <a:t>http://www.pgrweb.go.cr/scij/Busqueda/Normativa/Normas/nrm_texto_completo.aspx?param1=NRTC&amp;nValor1=1&amp;nValor2=85794&amp;nValor3=111065&amp;strTipM=TC</a:t>
            </a:r>
            <a:endParaRPr lang="es-CR" dirty="0"/>
          </a:p>
          <a:p>
            <a:endParaRPr lang="es-CR" dirty="0"/>
          </a:p>
        </p:txBody>
      </p:sp>
      <p:sp>
        <p:nvSpPr>
          <p:cNvPr id="6" name="Freeform 6">
            <a:extLst>
              <a:ext uri="{FF2B5EF4-FFF2-40B4-BE49-F238E27FC236}">
                <a16:creationId xmlns:a16="http://schemas.microsoft.com/office/drawing/2014/main" id="{630C5822-DD2D-B1CE-1E4A-38495C81B1BB}"/>
              </a:ext>
            </a:extLst>
          </p:cNvPr>
          <p:cNvSpPr/>
          <p:nvPr/>
        </p:nvSpPr>
        <p:spPr>
          <a:xfrm>
            <a:off x="128643" y="55864"/>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5"/>
            <a:stretch>
              <a:fillRect/>
            </a:stretch>
          </a:blipFill>
        </p:spPr>
        <p:txBody>
          <a:bodyPr/>
          <a:lstStyle/>
          <a:p>
            <a:endParaRPr lang="es-CR" dirty="0"/>
          </a:p>
        </p:txBody>
      </p:sp>
      <p:sp>
        <p:nvSpPr>
          <p:cNvPr id="9" name="Rectángulo 8">
            <a:extLst>
              <a:ext uri="{FF2B5EF4-FFF2-40B4-BE49-F238E27FC236}">
                <a16:creationId xmlns:a16="http://schemas.microsoft.com/office/drawing/2014/main" id="{DE8AC016-3F47-1DEF-0F8E-BFC98790DC64}"/>
              </a:ext>
            </a:extLst>
          </p:cNvPr>
          <p:cNvSpPr/>
          <p:nvPr/>
        </p:nvSpPr>
        <p:spPr>
          <a:xfrm>
            <a:off x="6960768" y="277624"/>
            <a:ext cx="249979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chemeClr val="bg1"/>
                </a:solidFill>
                <a:cs typeface="Arial" panose="020B0604020202020204" pitchFamily="34" charset="0"/>
              </a:rPr>
              <a:t>1. Normativa</a:t>
            </a:r>
          </a:p>
        </p:txBody>
      </p:sp>
      <p:pic>
        <p:nvPicPr>
          <p:cNvPr id="15" name="Imagen 14">
            <a:hlinkClick r:id="rId6" action="ppaction://hlinksldjump"/>
            <a:extLst>
              <a:ext uri="{FF2B5EF4-FFF2-40B4-BE49-F238E27FC236}">
                <a16:creationId xmlns:a16="http://schemas.microsoft.com/office/drawing/2014/main" id="{152C6B02-528A-E95F-3EE6-735D77290B42}"/>
              </a:ext>
            </a:extLst>
          </p:cNvPr>
          <p:cNvPicPr>
            <a:picLocks noChangeAspect="1"/>
          </p:cNvPicPr>
          <p:nvPr/>
        </p:nvPicPr>
        <p:blipFill>
          <a:blip r:embed="rId7"/>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4091140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727315" y="805834"/>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SIBINET</a:t>
            </a: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66882" y="2370581"/>
            <a:ext cx="7905774" cy="3809432"/>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Es el Sistema de Bienes del Estado, en el cual el Depto. de Administración de Bienes debe procesar todos los formularios que generen las dependencias, con el propósito de mantener un inventario institucional actualizado ante el Ministerio de Hacienda.</a:t>
            </a:r>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u="sng"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id="{3D865D5B-6314-4A01-8313-252F7741F1DE}"/>
              </a:ext>
            </a:extLst>
          </p:cNvPr>
          <p:cNvPicPr>
            <a:picLocks noChangeAspect="1"/>
          </p:cNvPicPr>
          <p:nvPr/>
        </p:nvPicPr>
        <p:blipFill>
          <a:blip r:embed="rId4"/>
          <a:stretch>
            <a:fillRect/>
          </a:stretch>
        </p:blipFill>
        <p:spPr>
          <a:xfrm>
            <a:off x="3059832" y="4486162"/>
            <a:ext cx="3480189" cy="1224136"/>
          </a:xfrm>
          <a:prstGeom prst="rect">
            <a:avLst/>
          </a:prstGeom>
          <a:effectLst>
            <a:softEdge rad="12700"/>
          </a:effectLst>
        </p:spPr>
      </p:pic>
      <p:sp>
        <p:nvSpPr>
          <p:cNvPr id="2" name="Freeform 6">
            <a:extLst>
              <a:ext uri="{FF2B5EF4-FFF2-40B4-BE49-F238E27FC236}">
                <a16:creationId xmlns:a16="http://schemas.microsoft.com/office/drawing/2014/main" id="{744AAE9D-9B76-C468-1465-03166BEE9514}"/>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5"/>
            <a:stretch>
              <a:fillRect/>
            </a:stretch>
          </a:blipFill>
        </p:spPr>
        <p:txBody>
          <a:bodyPr/>
          <a:lstStyle/>
          <a:p>
            <a:endParaRPr lang="es-CR"/>
          </a:p>
        </p:txBody>
      </p:sp>
      <p:grpSp>
        <p:nvGrpSpPr>
          <p:cNvPr id="5" name="Group 2">
            <a:extLst>
              <a:ext uri="{FF2B5EF4-FFF2-40B4-BE49-F238E27FC236}">
                <a16:creationId xmlns:a16="http://schemas.microsoft.com/office/drawing/2014/main" id="{27992715-8150-40FA-B49A-820F883DA01F}"/>
              </a:ext>
            </a:extLst>
          </p:cNvPr>
          <p:cNvGrpSpPr/>
          <p:nvPr/>
        </p:nvGrpSpPr>
        <p:grpSpPr>
          <a:xfrm rot="5400000">
            <a:off x="7487261" y="-817021"/>
            <a:ext cx="643301" cy="2670178"/>
            <a:chOff x="0" y="0"/>
            <a:chExt cx="6323330" cy="6065520"/>
          </a:xfrm>
        </p:grpSpPr>
        <p:sp>
          <p:nvSpPr>
            <p:cNvPr id="6" name="Freeform 3">
              <a:extLst>
                <a:ext uri="{FF2B5EF4-FFF2-40B4-BE49-F238E27FC236}">
                  <a16:creationId xmlns:a16="http://schemas.microsoft.com/office/drawing/2014/main" id="{D35C4E79-C35F-23AC-C1B3-870090D4782E}"/>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dirty="0"/>
            </a:p>
          </p:txBody>
        </p:sp>
      </p:grpSp>
      <p:sp>
        <p:nvSpPr>
          <p:cNvPr id="7" name="Rectángulo 6">
            <a:extLst>
              <a:ext uri="{FF2B5EF4-FFF2-40B4-BE49-F238E27FC236}">
                <a16:creationId xmlns:a16="http://schemas.microsoft.com/office/drawing/2014/main" id="{8AE42FB5-690A-578A-166E-97578B745B40}"/>
              </a:ext>
            </a:extLst>
          </p:cNvPr>
          <p:cNvSpPr/>
          <p:nvPr/>
        </p:nvSpPr>
        <p:spPr>
          <a:xfrm>
            <a:off x="6254754" y="230299"/>
            <a:ext cx="288924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5. Procedimiento  institucional</a:t>
            </a:r>
          </a:p>
        </p:txBody>
      </p:sp>
      <p:pic>
        <p:nvPicPr>
          <p:cNvPr id="3" name="Imagen 2">
            <a:hlinkClick r:id="rId6" action="ppaction://hlinksldjump"/>
            <a:extLst>
              <a:ext uri="{FF2B5EF4-FFF2-40B4-BE49-F238E27FC236}">
                <a16:creationId xmlns:a16="http://schemas.microsoft.com/office/drawing/2014/main" id="{9CB80EBF-480E-0ECA-711C-69E6A9B3E86D}"/>
              </a:ext>
            </a:extLst>
          </p:cNvPr>
          <p:cNvPicPr>
            <a:picLocks noChangeAspect="1"/>
          </p:cNvPicPr>
          <p:nvPr/>
        </p:nvPicPr>
        <p:blipFill>
          <a:blip r:embed="rId7"/>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8294779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19">
            <a:extLst>
              <a:ext uri="{FF2B5EF4-FFF2-40B4-BE49-F238E27FC236}">
                <a16:creationId xmlns:a16="http://schemas.microsoft.com/office/drawing/2014/main" id="{B44AD831-5B0F-5008-9DD0-BC5C175C15F6}"/>
              </a:ext>
            </a:extLst>
          </p:cNvPr>
          <p:cNvGrpSpPr/>
          <p:nvPr/>
        </p:nvGrpSpPr>
        <p:grpSpPr>
          <a:xfrm rot="5400000">
            <a:off x="7277494" y="-1049983"/>
            <a:ext cx="615165" cy="3096472"/>
            <a:chOff x="0" y="0"/>
            <a:chExt cx="6323330" cy="6065520"/>
          </a:xfrm>
        </p:grpSpPr>
        <p:sp>
          <p:nvSpPr>
            <p:cNvPr id="23" name="Freeform 20">
              <a:extLst>
                <a:ext uri="{FF2B5EF4-FFF2-40B4-BE49-F238E27FC236}">
                  <a16:creationId xmlns:a16="http://schemas.microsoft.com/office/drawing/2014/main" id="{1C2EB466-9416-C96A-2486-4BAB91378B81}"/>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CFAC65"/>
            </a:solidFill>
          </p:spPr>
          <p:txBody>
            <a:bodyPr/>
            <a:lstStyle/>
            <a:p>
              <a:endParaRPr lang="es-CR" sz="900" dirty="0"/>
            </a:p>
          </p:txBody>
        </p:sp>
      </p:grpSp>
      <p:grpSp>
        <p:nvGrpSpPr>
          <p:cNvPr id="4" name="object 4"/>
          <p:cNvGrpSpPr/>
          <p:nvPr/>
        </p:nvGrpSpPr>
        <p:grpSpPr>
          <a:xfrm>
            <a:off x="2663554" y="4047305"/>
            <a:ext cx="664814" cy="1405293"/>
            <a:chOff x="6916983" y="4213382"/>
            <a:chExt cx="1461770" cy="3089910"/>
          </a:xfrm>
        </p:grpSpPr>
        <p:sp>
          <p:nvSpPr>
            <p:cNvPr id="5" name="object 5"/>
            <p:cNvSpPr/>
            <p:nvPr/>
          </p:nvSpPr>
          <p:spPr>
            <a:xfrm>
              <a:off x="7177454" y="4224837"/>
              <a:ext cx="1189990" cy="3067050"/>
            </a:xfrm>
            <a:custGeom>
              <a:avLst/>
              <a:gdLst/>
              <a:ahLst/>
              <a:cxnLst/>
              <a:rect l="l" t="t" r="r" b="b"/>
              <a:pathLst>
                <a:path w="1189990" h="3067050">
                  <a:moveTo>
                    <a:pt x="0" y="3066890"/>
                  </a:moveTo>
                  <a:lnTo>
                    <a:pt x="1189743" y="1533450"/>
                  </a:lnTo>
                  <a:lnTo>
                    <a:pt x="0" y="0"/>
                  </a:lnTo>
                </a:path>
              </a:pathLst>
            </a:custGeom>
            <a:ln w="22910">
              <a:solidFill>
                <a:srgbClr val="CFAC64"/>
              </a:solidFill>
            </a:ln>
          </p:spPr>
          <p:txBody>
            <a:bodyPr wrap="square" lIns="0" tIns="0" rIns="0" bIns="0" rtlCol="0"/>
            <a:lstStyle/>
            <a:p>
              <a:endParaRPr sz="819"/>
            </a:p>
          </p:txBody>
        </p:sp>
        <p:sp>
          <p:nvSpPr>
            <p:cNvPr id="6" name="object 6"/>
            <p:cNvSpPr/>
            <p:nvPr/>
          </p:nvSpPr>
          <p:spPr>
            <a:xfrm>
              <a:off x="6928439" y="4224837"/>
              <a:ext cx="1189990" cy="3067050"/>
            </a:xfrm>
            <a:custGeom>
              <a:avLst/>
              <a:gdLst/>
              <a:ahLst/>
              <a:cxnLst/>
              <a:rect l="l" t="t" r="r" b="b"/>
              <a:pathLst>
                <a:path w="1189990" h="3067050">
                  <a:moveTo>
                    <a:pt x="0" y="3066890"/>
                  </a:moveTo>
                  <a:lnTo>
                    <a:pt x="1189743" y="1533450"/>
                  </a:lnTo>
                  <a:lnTo>
                    <a:pt x="0" y="0"/>
                  </a:lnTo>
                </a:path>
              </a:pathLst>
            </a:custGeom>
            <a:ln w="22910">
              <a:solidFill>
                <a:srgbClr val="CFAC64"/>
              </a:solidFill>
            </a:ln>
          </p:spPr>
          <p:txBody>
            <a:bodyPr wrap="square" lIns="0" tIns="0" rIns="0" bIns="0" rtlCol="0"/>
            <a:lstStyle/>
            <a:p>
              <a:endParaRPr sz="819"/>
            </a:p>
          </p:txBody>
        </p:sp>
      </p:grpSp>
      <p:sp>
        <p:nvSpPr>
          <p:cNvPr id="7" name="object 7"/>
          <p:cNvSpPr/>
          <p:nvPr/>
        </p:nvSpPr>
        <p:spPr>
          <a:xfrm>
            <a:off x="6400146" y="1491515"/>
            <a:ext cx="10686" cy="1384211"/>
          </a:xfrm>
          <a:custGeom>
            <a:avLst/>
            <a:gdLst/>
            <a:ahLst/>
            <a:cxnLst/>
            <a:rect l="l" t="t" r="r" b="b"/>
            <a:pathLst>
              <a:path w="23494" h="3043554">
                <a:moveTo>
                  <a:pt x="22910" y="0"/>
                </a:moveTo>
                <a:lnTo>
                  <a:pt x="0" y="0"/>
                </a:lnTo>
                <a:lnTo>
                  <a:pt x="0" y="3043517"/>
                </a:lnTo>
                <a:lnTo>
                  <a:pt x="22910" y="3043517"/>
                </a:lnTo>
                <a:lnTo>
                  <a:pt x="22910" y="0"/>
                </a:lnTo>
                <a:close/>
              </a:path>
            </a:pathLst>
          </a:custGeom>
          <a:solidFill>
            <a:srgbClr val="CFAC64"/>
          </a:solidFill>
        </p:spPr>
        <p:txBody>
          <a:bodyPr wrap="square" lIns="0" tIns="0" rIns="0" bIns="0" rtlCol="0"/>
          <a:lstStyle/>
          <a:p>
            <a:endParaRPr sz="819"/>
          </a:p>
        </p:txBody>
      </p:sp>
      <p:sp>
        <p:nvSpPr>
          <p:cNvPr id="13" name="object 13"/>
          <p:cNvSpPr txBox="1"/>
          <p:nvPr/>
        </p:nvSpPr>
        <p:spPr>
          <a:xfrm>
            <a:off x="442227" y="1865556"/>
            <a:ext cx="3129602" cy="877319"/>
          </a:xfrm>
          <a:prstGeom prst="rect">
            <a:avLst/>
          </a:prstGeom>
        </p:spPr>
        <p:txBody>
          <a:bodyPr vert="horz" wrap="square" lIns="0" tIns="77687" rIns="0" bIns="0" rtlCol="0">
            <a:spAutoFit/>
          </a:bodyPr>
          <a:lstStyle/>
          <a:p>
            <a:pPr marL="5776" marR="27436" indent="1155" algn="just">
              <a:lnSpc>
                <a:spcPct val="84800"/>
              </a:lnSpc>
              <a:spcBef>
                <a:spcPts val="612"/>
              </a:spcBef>
            </a:pPr>
            <a:r>
              <a:rPr lang="es-ES" sz="2700" b="1" dirty="0">
                <a:solidFill>
                  <a:schemeClr val="tx2">
                    <a:lumMod val="75000"/>
                  </a:schemeClr>
                </a:solidFill>
                <a:latin typeface="HendersonSansW00-BasicLight" panose="02000505030000020004" pitchFamily="2" charset="0"/>
                <a:cs typeface="HendersonSansW00-BasicSmBd"/>
              </a:rPr>
              <a:t>Hurto</a:t>
            </a:r>
          </a:p>
          <a:p>
            <a:pPr marL="5776" marR="27436" indent="1155" algn="just">
              <a:lnSpc>
                <a:spcPct val="84800"/>
              </a:lnSpc>
              <a:spcBef>
                <a:spcPts val="612"/>
              </a:spcBef>
            </a:pPr>
            <a:r>
              <a:rPr lang="es-ES" sz="2700" b="1" dirty="0">
                <a:solidFill>
                  <a:schemeClr val="tx2">
                    <a:lumMod val="75000"/>
                  </a:schemeClr>
                </a:solidFill>
                <a:latin typeface="HendersonSansW00-BasicLight" panose="02000505030000020004" pitchFamily="2" charset="0"/>
                <a:cs typeface="HendersonSansW00-BasicSmBd"/>
              </a:rPr>
              <a:t>Robo </a:t>
            </a:r>
            <a:endParaRPr sz="2700" b="1" dirty="0">
              <a:solidFill>
                <a:schemeClr val="tx2">
                  <a:lumMod val="75000"/>
                </a:schemeClr>
              </a:solidFill>
              <a:latin typeface="HendersonSansW00-BasicLight" panose="02000505030000020004" pitchFamily="2" charset="0"/>
              <a:cs typeface="HendersonSansW00-BasicSmBd"/>
            </a:endParaRPr>
          </a:p>
        </p:txBody>
      </p:sp>
      <p:sp>
        <p:nvSpPr>
          <p:cNvPr id="14" name="object 14"/>
          <p:cNvSpPr txBox="1"/>
          <p:nvPr/>
        </p:nvSpPr>
        <p:spPr>
          <a:xfrm>
            <a:off x="3169052" y="1165688"/>
            <a:ext cx="3117841" cy="2553640"/>
          </a:xfrm>
          <a:prstGeom prst="rect">
            <a:avLst/>
          </a:prstGeom>
        </p:spPr>
        <p:txBody>
          <a:bodyPr vert="horz" wrap="square" lIns="0" tIns="5199" rIns="0" bIns="0" rtlCol="0">
            <a:spAutoFit/>
          </a:bodyPr>
          <a:lstStyle/>
          <a:p>
            <a:pPr marL="5776" marR="15018" algn="just">
              <a:lnSpc>
                <a:spcPct val="101000"/>
              </a:lnSpc>
              <a:spcBef>
                <a:spcPts val="41"/>
              </a:spcBef>
            </a:pPr>
            <a:r>
              <a:rPr lang="es-ES" sz="1600" b="1" dirty="0">
                <a:solidFill>
                  <a:schemeClr val="tx2">
                    <a:lumMod val="75000"/>
                  </a:schemeClr>
                </a:solidFill>
                <a:latin typeface="HendersonSansW00-BasicLight"/>
                <a:cs typeface="HendersonSansW00-BasicLight"/>
              </a:rPr>
              <a:t>Funcionario responsable:</a:t>
            </a:r>
          </a:p>
          <a:p>
            <a:pPr marL="5776" marR="15018" algn="just">
              <a:lnSpc>
                <a:spcPct val="101000"/>
              </a:lnSpc>
              <a:spcBef>
                <a:spcPts val="41"/>
              </a:spcBef>
            </a:pPr>
            <a:endParaRPr lang="es-ES" sz="1600" b="1" dirty="0">
              <a:solidFill>
                <a:schemeClr val="tx2">
                  <a:lumMod val="75000"/>
                </a:schemeClr>
              </a:solidFill>
              <a:latin typeface="HendersonSansW00-BasicLight"/>
              <a:cs typeface="HendersonSansW00-BasicLight"/>
            </a:endParaRPr>
          </a:p>
          <a:p>
            <a:pPr marL="234376" marR="15018" indent="-228600" algn="just">
              <a:lnSpc>
                <a:spcPct val="101000"/>
              </a:lnSpc>
              <a:spcBef>
                <a:spcPts val="41"/>
              </a:spcBef>
              <a:buAutoNum type="arabicPeriod"/>
            </a:pPr>
            <a:r>
              <a:rPr lang="es-ES" sz="1600" dirty="0">
                <a:solidFill>
                  <a:schemeClr val="tx2">
                    <a:lumMod val="75000"/>
                  </a:schemeClr>
                </a:solidFill>
                <a:latin typeface="HendersonSansW00-BasicLight"/>
              </a:rPr>
              <a:t>Presenta denuncia ante el OIJ.</a:t>
            </a:r>
          </a:p>
          <a:p>
            <a:pPr marL="5776" marR="15018" algn="just">
              <a:lnSpc>
                <a:spcPct val="101000"/>
              </a:lnSpc>
              <a:spcBef>
                <a:spcPts val="41"/>
              </a:spcBef>
            </a:pPr>
            <a:endParaRPr lang="es-ES" sz="1600" dirty="0">
              <a:solidFill>
                <a:schemeClr val="tx2">
                  <a:lumMod val="75000"/>
                </a:schemeClr>
              </a:solidFill>
              <a:latin typeface="HendersonSansW00-BasicLight"/>
            </a:endParaRPr>
          </a:p>
          <a:p>
            <a:pPr marL="5776" marR="15018" algn="just">
              <a:lnSpc>
                <a:spcPct val="101000"/>
              </a:lnSpc>
              <a:spcBef>
                <a:spcPts val="41"/>
              </a:spcBef>
            </a:pPr>
            <a:r>
              <a:rPr lang="es-CR" sz="1600" dirty="0">
                <a:solidFill>
                  <a:schemeClr val="tx2">
                    <a:lumMod val="75000"/>
                  </a:schemeClr>
                </a:solidFill>
                <a:latin typeface="HendersonSansW00-BasicLight"/>
              </a:rPr>
              <a:t>2. Remite copia de la denuncia y un informe a la jefatura inmediata.</a:t>
            </a:r>
          </a:p>
          <a:p>
            <a:pPr marL="234376" marR="15018" indent="-228600">
              <a:lnSpc>
                <a:spcPct val="101000"/>
              </a:lnSpc>
              <a:spcBef>
                <a:spcPts val="41"/>
              </a:spcBef>
              <a:buAutoNum type="arabicPeriod"/>
            </a:pPr>
            <a:endParaRPr lang="es-ES" sz="1200" dirty="0">
              <a:solidFill>
                <a:schemeClr val="tx2">
                  <a:lumMod val="75000"/>
                </a:schemeClr>
              </a:solidFill>
              <a:latin typeface="HendersonSansW00-BasicLight"/>
              <a:cs typeface="HendersonSansW00-BasicLight"/>
            </a:endParaRPr>
          </a:p>
          <a:p>
            <a:pPr marL="234376" marR="15018" indent="-228600">
              <a:lnSpc>
                <a:spcPct val="101000"/>
              </a:lnSpc>
              <a:spcBef>
                <a:spcPts val="41"/>
              </a:spcBef>
              <a:buAutoNum type="arabicPeriod"/>
            </a:pPr>
            <a:endParaRPr lang="es-ES" sz="1200" dirty="0">
              <a:solidFill>
                <a:schemeClr val="tx2">
                  <a:lumMod val="75000"/>
                </a:schemeClr>
              </a:solidFill>
              <a:latin typeface="HendersonSansW00-BasicLight"/>
              <a:cs typeface="HendersonSansW00-BasicLight"/>
            </a:endParaRPr>
          </a:p>
          <a:p>
            <a:pPr marL="234376" marR="15018" indent="-228600">
              <a:lnSpc>
                <a:spcPct val="101000"/>
              </a:lnSpc>
              <a:spcBef>
                <a:spcPts val="41"/>
              </a:spcBef>
              <a:buAutoNum type="arabicPeriod"/>
            </a:pPr>
            <a:endParaRPr sz="1200" dirty="0">
              <a:solidFill>
                <a:schemeClr val="tx2">
                  <a:lumMod val="75000"/>
                </a:schemeClr>
              </a:solidFill>
              <a:latin typeface="HendersonSansW00-BasicLight"/>
              <a:cs typeface="HendersonSansW00-BasicLight"/>
            </a:endParaRPr>
          </a:p>
        </p:txBody>
      </p:sp>
      <p:grpSp>
        <p:nvGrpSpPr>
          <p:cNvPr id="15" name="object 15"/>
          <p:cNvGrpSpPr/>
          <p:nvPr/>
        </p:nvGrpSpPr>
        <p:grpSpPr>
          <a:xfrm>
            <a:off x="2449543" y="1410590"/>
            <a:ext cx="664814" cy="1405293"/>
            <a:chOff x="6916983" y="4213382"/>
            <a:chExt cx="1461770" cy="3089910"/>
          </a:xfrm>
        </p:grpSpPr>
        <p:sp>
          <p:nvSpPr>
            <p:cNvPr id="16" name="object 16"/>
            <p:cNvSpPr/>
            <p:nvPr/>
          </p:nvSpPr>
          <p:spPr>
            <a:xfrm>
              <a:off x="7177454" y="4224837"/>
              <a:ext cx="1189990" cy="3067050"/>
            </a:xfrm>
            <a:custGeom>
              <a:avLst/>
              <a:gdLst/>
              <a:ahLst/>
              <a:cxnLst/>
              <a:rect l="l" t="t" r="r" b="b"/>
              <a:pathLst>
                <a:path w="1189990" h="3067050">
                  <a:moveTo>
                    <a:pt x="0" y="3066890"/>
                  </a:moveTo>
                  <a:lnTo>
                    <a:pt x="1189743" y="1533450"/>
                  </a:lnTo>
                  <a:lnTo>
                    <a:pt x="0" y="0"/>
                  </a:lnTo>
                </a:path>
              </a:pathLst>
            </a:custGeom>
            <a:ln w="22910">
              <a:solidFill>
                <a:srgbClr val="CFAC64"/>
              </a:solidFill>
            </a:ln>
          </p:spPr>
          <p:txBody>
            <a:bodyPr wrap="square" lIns="0" tIns="0" rIns="0" bIns="0" rtlCol="0"/>
            <a:lstStyle/>
            <a:p>
              <a:endParaRPr sz="819"/>
            </a:p>
          </p:txBody>
        </p:sp>
        <p:sp>
          <p:nvSpPr>
            <p:cNvPr id="17" name="object 17"/>
            <p:cNvSpPr/>
            <p:nvPr/>
          </p:nvSpPr>
          <p:spPr>
            <a:xfrm>
              <a:off x="6928439" y="4224837"/>
              <a:ext cx="1189990" cy="3067050"/>
            </a:xfrm>
            <a:custGeom>
              <a:avLst/>
              <a:gdLst/>
              <a:ahLst/>
              <a:cxnLst/>
              <a:rect l="l" t="t" r="r" b="b"/>
              <a:pathLst>
                <a:path w="1189990" h="3067050">
                  <a:moveTo>
                    <a:pt x="0" y="3066890"/>
                  </a:moveTo>
                  <a:lnTo>
                    <a:pt x="1189743" y="1533450"/>
                  </a:lnTo>
                  <a:lnTo>
                    <a:pt x="0" y="0"/>
                  </a:lnTo>
                </a:path>
              </a:pathLst>
            </a:custGeom>
            <a:ln w="22910">
              <a:solidFill>
                <a:srgbClr val="CFAC64"/>
              </a:solidFill>
            </a:ln>
          </p:spPr>
          <p:txBody>
            <a:bodyPr wrap="square" lIns="0" tIns="0" rIns="0" bIns="0" rtlCol="0"/>
            <a:lstStyle/>
            <a:p>
              <a:endParaRPr sz="819"/>
            </a:p>
          </p:txBody>
        </p:sp>
      </p:grpSp>
      <p:sp>
        <p:nvSpPr>
          <p:cNvPr id="18" name="object 18"/>
          <p:cNvSpPr txBox="1"/>
          <p:nvPr/>
        </p:nvSpPr>
        <p:spPr>
          <a:xfrm>
            <a:off x="6561999" y="1963293"/>
            <a:ext cx="2400776" cy="2949973"/>
          </a:xfrm>
          <a:prstGeom prst="rect">
            <a:avLst/>
          </a:prstGeom>
        </p:spPr>
        <p:txBody>
          <a:bodyPr vert="horz" wrap="square" lIns="0" tIns="26859" rIns="0" bIns="0" rtlCol="0">
            <a:spAutoFit/>
          </a:bodyPr>
          <a:lstStyle/>
          <a:p>
            <a:pPr lvl="0" algn="just"/>
            <a:r>
              <a:rPr lang="es-CR" dirty="0">
                <a:latin typeface="Lato" panose="020F0502020204030203" pitchFamily="34" charset="0"/>
                <a:ea typeface="Lato" panose="020F0502020204030203" pitchFamily="34" charset="0"/>
                <a:cs typeface="Lato" panose="020F0502020204030203" pitchFamily="34" charset="0"/>
              </a:rPr>
              <a:t>La jefatura inmediata  remite la documentación al Depto. de Asuntos Disciplinarios con copia al Depto. de Administración de Bienes, para que emita la resolución requerida para la baja.</a:t>
            </a:r>
          </a:p>
          <a:p>
            <a:pPr marL="10975">
              <a:spcBef>
                <a:spcPts val="366"/>
              </a:spcBef>
            </a:pPr>
            <a:endParaRPr sz="660" dirty="0">
              <a:latin typeface="HendersonSansW00-BasicLight"/>
              <a:cs typeface="HendersonSansW00-BasicLight"/>
            </a:endParaRPr>
          </a:p>
        </p:txBody>
      </p:sp>
      <p:sp>
        <p:nvSpPr>
          <p:cNvPr id="2" name="Freeform 6">
            <a:extLst>
              <a:ext uri="{FF2B5EF4-FFF2-40B4-BE49-F238E27FC236}">
                <a16:creationId xmlns:a16="http://schemas.microsoft.com/office/drawing/2014/main" id="{AF04AEEF-DCFE-D2CC-A51C-DEF36A8D5FC2}"/>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2"/>
            <a:stretch>
              <a:fillRect/>
            </a:stretch>
          </a:blipFill>
        </p:spPr>
        <p:txBody>
          <a:bodyPr/>
          <a:lstStyle/>
          <a:p>
            <a:endParaRPr lang="es-CR"/>
          </a:p>
        </p:txBody>
      </p:sp>
      <p:sp>
        <p:nvSpPr>
          <p:cNvPr id="9" name="Rectángulo 8">
            <a:extLst>
              <a:ext uri="{FF2B5EF4-FFF2-40B4-BE49-F238E27FC236}">
                <a16:creationId xmlns:a16="http://schemas.microsoft.com/office/drawing/2014/main" id="{F146439D-0DCF-95DB-8FFA-9330A657A8C7}"/>
              </a:ext>
            </a:extLst>
          </p:cNvPr>
          <p:cNvSpPr/>
          <p:nvPr/>
        </p:nvSpPr>
        <p:spPr>
          <a:xfrm>
            <a:off x="5868144" y="230299"/>
            <a:ext cx="3275856"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6. Hurto-Robo-Pérdida</a:t>
            </a:r>
          </a:p>
        </p:txBody>
      </p:sp>
      <p:sp>
        <p:nvSpPr>
          <p:cNvPr id="10" name="object 13">
            <a:extLst>
              <a:ext uri="{FF2B5EF4-FFF2-40B4-BE49-F238E27FC236}">
                <a16:creationId xmlns:a16="http://schemas.microsoft.com/office/drawing/2014/main" id="{7B8F952F-AE5E-F5DD-4FFE-495345C32EA7}"/>
              </a:ext>
            </a:extLst>
          </p:cNvPr>
          <p:cNvSpPr txBox="1"/>
          <p:nvPr/>
        </p:nvSpPr>
        <p:spPr>
          <a:xfrm>
            <a:off x="460898" y="4484491"/>
            <a:ext cx="2681850" cy="797104"/>
          </a:xfrm>
          <a:prstGeom prst="rect">
            <a:avLst/>
          </a:prstGeom>
        </p:spPr>
        <p:txBody>
          <a:bodyPr vert="horz" wrap="square" lIns="0" tIns="77687" rIns="0" bIns="0" rtlCol="0">
            <a:spAutoFit/>
          </a:bodyPr>
          <a:lstStyle/>
          <a:p>
            <a:pPr marL="5776" marR="27436" indent="1155" algn="just">
              <a:lnSpc>
                <a:spcPct val="84800"/>
              </a:lnSpc>
              <a:spcBef>
                <a:spcPts val="612"/>
              </a:spcBef>
            </a:pPr>
            <a:r>
              <a:rPr lang="es-ES" sz="2400" b="1" dirty="0">
                <a:solidFill>
                  <a:schemeClr val="tx2">
                    <a:lumMod val="75000"/>
                  </a:schemeClr>
                </a:solidFill>
                <a:latin typeface="HendersonSansW00-BasicLight" panose="02000505030000020004" pitchFamily="2" charset="0"/>
                <a:cs typeface="HendersonSansW00-BasicSmBd"/>
              </a:rPr>
              <a:t>Pérdida</a:t>
            </a:r>
          </a:p>
          <a:p>
            <a:pPr marL="5776" marR="27436" indent="1155" algn="just">
              <a:lnSpc>
                <a:spcPct val="84800"/>
              </a:lnSpc>
              <a:spcBef>
                <a:spcPts val="612"/>
              </a:spcBef>
            </a:pPr>
            <a:r>
              <a:rPr lang="es-ES" sz="2400" b="1" dirty="0">
                <a:solidFill>
                  <a:schemeClr val="tx2">
                    <a:lumMod val="75000"/>
                  </a:schemeClr>
                </a:solidFill>
                <a:latin typeface="HendersonSansW00-BasicLight" panose="02000505030000020004" pitchFamily="2" charset="0"/>
                <a:cs typeface="HendersonSansW00-BasicSmBd"/>
              </a:rPr>
              <a:t>desaparición </a:t>
            </a:r>
            <a:endParaRPr sz="2400" b="1" dirty="0">
              <a:solidFill>
                <a:schemeClr val="tx2">
                  <a:lumMod val="75000"/>
                </a:schemeClr>
              </a:solidFill>
              <a:latin typeface="HendersonSansW00-BasicLight" panose="02000505030000020004" pitchFamily="2" charset="0"/>
              <a:cs typeface="HendersonSansW00-BasicSmBd"/>
            </a:endParaRPr>
          </a:p>
        </p:txBody>
      </p:sp>
      <p:sp>
        <p:nvSpPr>
          <p:cNvPr id="11" name="object 14">
            <a:extLst>
              <a:ext uri="{FF2B5EF4-FFF2-40B4-BE49-F238E27FC236}">
                <a16:creationId xmlns:a16="http://schemas.microsoft.com/office/drawing/2014/main" id="{281809FC-D981-CB5A-545B-06ECABCDCBC2}"/>
              </a:ext>
            </a:extLst>
          </p:cNvPr>
          <p:cNvSpPr txBox="1"/>
          <p:nvPr/>
        </p:nvSpPr>
        <p:spPr>
          <a:xfrm>
            <a:off x="3256000" y="3719328"/>
            <a:ext cx="3117841" cy="2304982"/>
          </a:xfrm>
          <a:prstGeom prst="rect">
            <a:avLst/>
          </a:prstGeom>
        </p:spPr>
        <p:txBody>
          <a:bodyPr vert="horz" wrap="square" lIns="0" tIns="5199" rIns="0" bIns="0" rtlCol="0">
            <a:spAutoFit/>
          </a:bodyPr>
          <a:lstStyle/>
          <a:p>
            <a:pPr marL="5776" marR="15018" algn="just">
              <a:lnSpc>
                <a:spcPct val="101000"/>
              </a:lnSpc>
              <a:spcBef>
                <a:spcPts val="41"/>
              </a:spcBef>
            </a:pPr>
            <a:r>
              <a:rPr lang="es-ES" sz="1600" b="1" dirty="0">
                <a:solidFill>
                  <a:schemeClr val="tx2">
                    <a:lumMod val="75000"/>
                  </a:schemeClr>
                </a:solidFill>
                <a:latin typeface="HendersonSansW00-BasicLight"/>
                <a:cs typeface="HendersonSansW00-BasicLight"/>
              </a:rPr>
              <a:t>Funcionario responsable:</a:t>
            </a:r>
          </a:p>
          <a:p>
            <a:pPr marL="5776" marR="15018" algn="just">
              <a:lnSpc>
                <a:spcPct val="101000"/>
              </a:lnSpc>
              <a:spcBef>
                <a:spcPts val="41"/>
              </a:spcBef>
            </a:pPr>
            <a:endParaRPr lang="es-ES" sz="1600" b="1" dirty="0">
              <a:solidFill>
                <a:schemeClr val="tx2">
                  <a:lumMod val="75000"/>
                </a:schemeClr>
              </a:solidFill>
              <a:latin typeface="HendersonSansW00-BasicLight"/>
              <a:cs typeface="HendersonSansW00-BasicLight"/>
            </a:endParaRPr>
          </a:p>
          <a:p>
            <a:pPr marL="234376" marR="15018" indent="-228600" algn="just">
              <a:lnSpc>
                <a:spcPct val="101000"/>
              </a:lnSpc>
              <a:spcBef>
                <a:spcPts val="41"/>
              </a:spcBef>
              <a:buAutoNum type="arabicPeriod"/>
            </a:pPr>
            <a:r>
              <a:rPr lang="es-ES" sz="1600" dirty="0">
                <a:solidFill>
                  <a:schemeClr val="tx2">
                    <a:lumMod val="75000"/>
                  </a:schemeClr>
                </a:solidFill>
                <a:latin typeface="HendersonSansW00-BasicLight"/>
              </a:rPr>
              <a:t>Realiza la búsqueda exhaustiva del bien.</a:t>
            </a:r>
          </a:p>
          <a:p>
            <a:pPr marL="5776" marR="15018" algn="just">
              <a:lnSpc>
                <a:spcPct val="101000"/>
              </a:lnSpc>
              <a:spcBef>
                <a:spcPts val="41"/>
              </a:spcBef>
            </a:pPr>
            <a:endParaRPr lang="es-ES" sz="1600" dirty="0">
              <a:solidFill>
                <a:schemeClr val="tx2">
                  <a:lumMod val="75000"/>
                </a:schemeClr>
              </a:solidFill>
              <a:latin typeface="HendersonSansW00-BasicLight"/>
            </a:endParaRPr>
          </a:p>
          <a:p>
            <a:pPr marL="5776" marR="15018" algn="just">
              <a:lnSpc>
                <a:spcPct val="101000"/>
              </a:lnSpc>
              <a:spcBef>
                <a:spcPts val="41"/>
              </a:spcBef>
            </a:pPr>
            <a:r>
              <a:rPr lang="es-CR" sz="1600" dirty="0">
                <a:solidFill>
                  <a:schemeClr val="tx2">
                    <a:lumMod val="75000"/>
                  </a:schemeClr>
                </a:solidFill>
                <a:latin typeface="HendersonSansW00-BasicLight"/>
              </a:rPr>
              <a:t>2. Emite informe a la jefatura inmediata.</a:t>
            </a:r>
          </a:p>
          <a:p>
            <a:pPr marL="234376" marR="15018" indent="-228600">
              <a:lnSpc>
                <a:spcPct val="101000"/>
              </a:lnSpc>
              <a:spcBef>
                <a:spcPts val="41"/>
              </a:spcBef>
              <a:buAutoNum type="arabicPeriod"/>
            </a:pPr>
            <a:endParaRPr lang="es-ES" sz="1200" dirty="0">
              <a:solidFill>
                <a:schemeClr val="tx2">
                  <a:lumMod val="75000"/>
                </a:schemeClr>
              </a:solidFill>
              <a:latin typeface="HendersonSansW00-BasicLight"/>
              <a:cs typeface="HendersonSansW00-BasicLight"/>
            </a:endParaRPr>
          </a:p>
          <a:p>
            <a:pPr marL="234376" marR="15018" indent="-228600">
              <a:lnSpc>
                <a:spcPct val="101000"/>
              </a:lnSpc>
              <a:spcBef>
                <a:spcPts val="41"/>
              </a:spcBef>
              <a:buAutoNum type="arabicPeriod"/>
            </a:pPr>
            <a:endParaRPr lang="es-ES" sz="1200" dirty="0">
              <a:solidFill>
                <a:schemeClr val="tx2">
                  <a:lumMod val="75000"/>
                </a:schemeClr>
              </a:solidFill>
              <a:latin typeface="HendersonSansW00-BasicLight"/>
              <a:cs typeface="HendersonSansW00-BasicLight"/>
            </a:endParaRPr>
          </a:p>
          <a:p>
            <a:pPr marL="234376" marR="15018" indent="-228600">
              <a:lnSpc>
                <a:spcPct val="101000"/>
              </a:lnSpc>
              <a:spcBef>
                <a:spcPts val="41"/>
              </a:spcBef>
              <a:buAutoNum type="arabicPeriod"/>
            </a:pPr>
            <a:endParaRPr sz="1200" dirty="0">
              <a:solidFill>
                <a:schemeClr val="tx2">
                  <a:lumMod val="75000"/>
                </a:schemeClr>
              </a:solidFill>
              <a:latin typeface="HendersonSansW00-BasicLight"/>
              <a:cs typeface="HendersonSansW00-BasicLight"/>
            </a:endParaRPr>
          </a:p>
        </p:txBody>
      </p:sp>
      <p:sp>
        <p:nvSpPr>
          <p:cNvPr id="12" name="object 7">
            <a:extLst>
              <a:ext uri="{FF2B5EF4-FFF2-40B4-BE49-F238E27FC236}">
                <a16:creationId xmlns:a16="http://schemas.microsoft.com/office/drawing/2014/main" id="{66D5D7D0-30E1-01F3-1B4D-D687A2E4ECB1}"/>
              </a:ext>
            </a:extLst>
          </p:cNvPr>
          <p:cNvSpPr/>
          <p:nvPr/>
        </p:nvSpPr>
        <p:spPr>
          <a:xfrm>
            <a:off x="6462577" y="3792385"/>
            <a:ext cx="10686" cy="1384211"/>
          </a:xfrm>
          <a:custGeom>
            <a:avLst/>
            <a:gdLst/>
            <a:ahLst/>
            <a:cxnLst/>
            <a:rect l="l" t="t" r="r" b="b"/>
            <a:pathLst>
              <a:path w="23494" h="3043554">
                <a:moveTo>
                  <a:pt x="22910" y="0"/>
                </a:moveTo>
                <a:lnTo>
                  <a:pt x="0" y="0"/>
                </a:lnTo>
                <a:lnTo>
                  <a:pt x="0" y="3043517"/>
                </a:lnTo>
                <a:lnTo>
                  <a:pt x="22910" y="3043517"/>
                </a:lnTo>
                <a:lnTo>
                  <a:pt x="22910" y="0"/>
                </a:lnTo>
                <a:close/>
              </a:path>
            </a:pathLst>
          </a:custGeom>
          <a:solidFill>
            <a:srgbClr val="CFAC64"/>
          </a:solidFill>
        </p:spPr>
        <p:txBody>
          <a:bodyPr wrap="square" lIns="0" tIns="0" rIns="0" bIns="0" rtlCol="0"/>
          <a:lstStyle/>
          <a:p>
            <a:endParaRPr sz="819"/>
          </a:p>
        </p:txBody>
      </p:sp>
      <p:pic>
        <p:nvPicPr>
          <p:cNvPr id="3" name="Imagen 2">
            <a:hlinkClick r:id="rId3" action="ppaction://hlinksldjump"/>
            <a:extLst>
              <a:ext uri="{FF2B5EF4-FFF2-40B4-BE49-F238E27FC236}">
                <a16:creationId xmlns:a16="http://schemas.microsoft.com/office/drawing/2014/main" id="{C229AB78-02FD-8B35-022F-3928D967D4E4}"/>
              </a:ext>
            </a:extLst>
          </p:cNvPr>
          <p:cNvPicPr>
            <a:picLocks noChangeAspect="1"/>
          </p:cNvPicPr>
          <p:nvPr/>
        </p:nvPicPr>
        <p:blipFill>
          <a:blip r:embed="rId4"/>
          <a:stretch>
            <a:fillRect/>
          </a:stretch>
        </p:blipFill>
        <p:spPr>
          <a:xfrm>
            <a:off x="8244408" y="5968201"/>
            <a:ext cx="639489" cy="754269"/>
          </a:xfrm>
          <a:prstGeom prst="rect">
            <a:avLst/>
          </a:prstGeom>
        </p:spPr>
      </p:pic>
      <p:sp>
        <p:nvSpPr>
          <p:cNvPr id="19" name="CuadroTexto 18">
            <a:extLst>
              <a:ext uri="{FF2B5EF4-FFF2-40B4-BE49-F238E27FC236}">
                <a16:creationId xmlns:a16="http://schemas.microsoft.com/office/drawing/2014/main" id="{9745FD10-E973-02E0-44E4-626F2B136D9F}"/>
              </a:ext>
            </a:extLst>
          </p:cNvPr>
          <p:cNvSpPr txBox="1"/>
          <p:nvPr/>
        </p:nvSpPr>
        <p:spPr>
          <a:xfrm>
            <a:off x="0" y="6461781"/>
            <a:ext cx="7855512" cy="307777"/>
          </a:xfrm>
          <a:prstGeom prst="rect">
            <a:avLst/>
          </a:prstGeom>
          <a:noFill/>
        </p:spPr>
        <p:txBody>
          <a:bodyPr wrap="square">
            <a:spAutoFit/>
          </a:bodyPr>
          <a:lstStyle/>
          <a:p>
            <a:pPr algn="just"/>
            <a:r>
              <a:rPr lang="es-CR" sz="1400" dirty="0">
                <a:solidFill>
                  <a:srgbClr val="000000"/>
                </a:solidFill>
                <a:latin typeface="Lato" panose="020F0502020204030203" pitchFamily="34" charset="0"/>
                <a:ea typeface="Lato" panose="020F0502020204030203" pitchFamily="34" charset="0"/>
                <a:cs typeface="Lato" panose="020F0502020204030203" pitchFamily="34" charset="0"/>
              </a:rPr>
              <a:t>Artículos 27 y 30- Reglamento para el Registro y Control de Bienes de la Administración Central.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17017" y="877248"/>
            <a:ext cx="8689673" cy="130659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Donaciones de bienes a Centros Educativos</a:t>
            </a:r>
            <a:br>
              <a:rPr lang="es-ES" sz="2400" b="1" dirty="0">
                <a:latin typeface="Arial" panose="020B0604020202020204" pitchFamily="34" charset="0"/>
                <a:cs typeface="Arial" panose="020B0604020202020204" pitchFamily="34" charset="0"/>
              </a:rPr>
            </a:br>
            <a:endParaRPr lang="es-CR" sz="2400" dirty="0"/>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66881" y="2060849"/>
            <a:ext cx="7905775" cy="4205896"/>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25000" lnSpcReduction="20000"/>
          </a:bodyPr>
          <a:lstStyle/>
          <a:p>
            <a:pPr algn="just"/>
            <a:r>
              <a:rPr lang="es-CR" sz="6400" b="1" dirty="0">
                <a:solidFill>
                  <a:srgbClr val="000000"/>
                </a:solidFill>
                <a:latin typeface="Lato" panose="020F0502020204030203" pitchFamily="34" charset="0"/>
                <a:ea typeface="Lato" panose="020F0502020204030203" pitchFamily="34" charset="0"/>
                <a:cs typeface="Lato" panose="020F0502020204030203" pitchFamily="34" charset="0"/>
              </a:rPr>
              <a:t>Requisitos iniciales</a:t>
            </a:r>
            <a:r>
              <a:rPr lang="es-CR" sz="5600" dirty="0">
                <a:solidFill>
                  <a:srgbClr val="000000"/>
                </a:solidFill>
                <a:latin typeface="Lato" panose="020F0502020204030203" pitchFamily="34" charset="0"/>
                <a:ea typeface="Lato" panose="020F0502020204030203" pitchFamily="34" charset="0"/>
                <a:cs typeface="Lato" panose="020F0502020204030203" pitchFamily="34" charset="0"/>
              </a:rPr>
              <a:t>:</a:t>
            </a:r>
          </a:p>
          <a:p>
            <a:pPr algn="just"/>
            <a:endParaRPr lang="es-CR" sz="5600" dirty="0">
              <a:solidFill>
                <a:srgbClr val="000000"/>
              </a:solidFill>
              <a:latin typeface="Lato" panose="020F0502020204030203" pitchFamily="34" charset="0"/>
              <a:ea typeface="Lato" panose="020F0502020204030203" pitchFamily="34" charset="0"/>
              <a:cs typeface="Lato" panose="020F0502020204030203" pitchFamily="34" charset="0"/>
            </a:endParaRPr>
          </a:p>
          <a:p>
            <a:pPr lvl="0" algn="just"/>
            <a:r>
              <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rPr>
              <a:t>1. </a:t>
            </a:r>
            <a:r>
              <a:rPr lang="es-CR" sz="5600" dirty="0">
                <a:solidFill>
                  <a:schemeClr val="tx1"/>
                </a:solidFill>
                <a:latin typeface="Lato" panose="020F0502020204030203" pitchFamily="34" charset="0"/>
                <a:ea typeface="Lato" panose="020F0502020204030203" pitchFamily="34" charset="0"/>
                <a:cs typeface="Lato" panose="020F0502020204030203" pitchFamily="34" charset="0"/>
              </a:rPr>
              <a:t>O</a:t>
            </a:r>
            <a:r>
              <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rPr>
              <a:t>ficio firmado por el Jefe de la Dependencia o Director (a) Regional (según corresponda), dirigido a la Comisión Institucional de Donaciones, incluyendo la siguiente información:</a:t>
            </a:r>
          </a:p>
          <a:p>
            <a:pPr lvl="0" algn="just"/>
            <a:endPar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285750" lvl="0" indent="-285750" algn="just">
              <a:buFont typeface="Wingdings" panose="05000000000000000000" pitchFamily="2" charset="2"/>
              <a:buChar char="§"/>
            </a:pPr>
            <a:r>
              <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rPr>
              <a:t>Nombre de Centro </a:t>
            </a:r>
            <a:r>
              <a:rPr lang="es-CR" sz="5600" dirty="0">
                <a:solidFill>
                  <a:schemeClr val="tx1"/>
                </a:solidFill>
                <a:latin typeface="Lato" panose="020F0502020204030203" pitchFamily="34" charset="0"/>
                <a:ea typeface="Lato" panose="020F0502020204030203" pitchFamily="34" charset="0"/>
                <a:cs typeface="Lato" panose="020F0502020204030203" pitchFamily="34" charset="0"/>
              </a:rPr>
              <a:t>E</a:t>
            </a:r>
            <a:r>
              <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rPr>
              <a:t>ducativo, código presupuestario, Dirección Regional  y circuito al que pertenece.</a:t>
            </a:r>
          </a:p>
          <a:p>
            <a:pPr marL="285750" lvl="0" indent="-285750" algn="just">
              <a:buFont typeface="Wingdings" panose="05000000000000000000" pitchFamily="2" charset="2"/>
              <a:buChar char="§"/>
            </a:pPr>
            <a:endPar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285750" lvl="0" indent="-285750" algn="just">
              <a:buFont typeface="Wingdings" panose="05000000000000000000" pitchFamily="2" charset="2"/>
              <a:buChar char="§"/>
            </a:pPr>
            <a:r>
              <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rPr>
              <a:t>Número de patrimonio (placa), descripción del bien (silla, ventilador, biblioteca, etc.), estado (bueno, regular o malo); marca, modelo y serie, cuando el bien contenga esta información.</a:t>
            </a:r>
          </a:p>
          <a:p>
            <a:pPr marL="285750" lvl="0" indent="-285750" algn="just">
              <a:buFont typeface="Wingdings" panose="05000000000000000000" pitchFamily="2" charset="2"/>
              <a:buChar char="§"/>
            </a:pPr>
            <a:endPar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342900" lvl="0" indent="-342900" algn="just">
              <a:buFont typeface="Wingdings" panose="05000000000000000000" pitchFamily="2" charset="2"/>
              <a:buChar char="§"/>
            </a:pPr>
            <a:r>
              <a:rPr lang="es-CR" sz="5600" dirty="0">
                <a:solidFill>
                  <a:schemeClr val="tx1"/>
                </a:solidFill>
                <a:latin typeface="Lato" panose="020F0502020204030203" pitchFamily="34" charset="0"/>
                <a:ea typeface="Lato" panose="020F0502020204030203" pitchFamily="34" charset="0"/>
                <a:cs typeface="Lato" panose="020F0502020204030203" pitchFamily="34" charset="0"/>
              </a:rPr>
              <a:t>Motivo </a:t>
            </a:r>
            <a:r>
              <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rPr>
              <a:t>de la donación.</a:t>
            </a:r>
          </a:p>
          <a:p>
            <a:pPr lvl="0" algn="just"/>
            <a:endPar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lvl="0" algn="just"/>
            <a:r>
              <a:rPr lang="es-CR" sz="5600" dirty="0">
                <a:solidFill>
                  <a:schemeClr val="tx1"/>
                </a:solidFill>
                <a:effectLst/>
                <a:latin typeface="Lato" panose="020F0502020204030203" pitchFamily="34" charset="0"/>
                <a:ea typeface="Lato" panose="020F0502020204030203" pitchFamily="34" charset="0"/>
                <a:cs typeface="Lato" panose="020F0502020204030203" pitchFamily="34" charset="0"/>
              </a:rPr>
              <a:t>2. Enviar oficio al correo electrónico: </a:t>
            </a:r>
            <a:r>
              <a:rPr lang="es-CR" sz="5600" u="sng"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donaciones@mep.go.cr</a:t>
            </a:r>
            <a:r>
              <a:rPr lang="es-CR" sz="5600" u="sng" dirty="0">
                <a:solidFill>
                  <a:schemeClr val="tx1"/>
                </a:solidFill>
                <a:effectLst/>
                <a:latin typeface="Lato" panose="020F0502020204030203" pitchFamily="34" charset="0"/>
                <a:ea typeface="Lato" panose="020F0502020204030203" pitchFamily="34" charset="0"/>
                <a:cs typeface="Lato" panose="020F0502020204030203" pitchFamily="34" charset="0"/>
              </a:rPr>
              <a:t> </a:t>
            </a:r>
          </a:p>
          <a:p>
            <a:pPr lvl="0" algn="just"/>
            <a:endParaRPr lang="es-CR" sz="5600" u="sng"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lvl="0" algn="just"/>
            <a:r>
              <a:rPr lang="es-CR" sz="5600" b="1" u="sng" dirty="0">
                <a:solidFill>
                  <a:schemeClr val="tx1"/>
                </a:solidFill>
                <a:latin typeface="Lato" panose="020F0502020204030203" pitchFamily="34" charset="0"/>
                <a:ea typeface="Lato" panose="020F0502020204030203" pitchFamily="34" charset="0"/>
                <a:cs typeface="Lato" panose="020F0502020204030203" pitchFamily="34" charset="0"/>
              </a:rPr>
              <a:t>Debe esperar respuesta de aprobación por parte de la Comisión Institucional de Donaciones para hacer efectiva la entrega.</a:t>
            </a:r>
            <a:endParaRPr lang="es-CR" sz="56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457200" indent="-457200" algn="just">
              <a:buFont typeface="+mj-lt"/>
              <a:buAutoNum type="arabicPeriod"/>
            </a:pPr>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4"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6">
            <a:extLst>
              <a:ext uri="{FF2B5EF4-FFF2-40B4-BE49-F238E27FC236}">
                <a16:creationId xmlns:a16="http://schemas.microsoft.com/office/drawing/2014/main" id="{3162352F-4468-5C68-05DB-264EA68286AD}"/>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5"/>
            <a:stretch>
              <a:fillRect/>
            </a:stretch>
          </a:blipFill>
        </p:spPr>
        <p:txBody>
          <a:bodyPr/>
          <a:lstStyle/>
          <a:p>
            <a:endParaRPr lang="es-CR"/>
          </a:p>
        </p:txBody>
      </p:sp>
      <p:grpSp>
        <p:nvGrpSpPr>
          <p:cNvPr id="5" name="Group 11">
            <a:extLst>
              <a:ext uri="{FF2B5EF4-FFF2-40B4-BE49-F238E27FC236}">
                <a16:creationId xmlns:a16="http://schemas.microsoft.com/office/drawing/2014/main" id="{E26C9C8F-5596-2793-C1A7-A09DF4A53445}"/>
              </a:ext>
            </a:extLst>
          </p:cNvPr>
          <p:cNvGrpSpPr/>
          <p:nvPr/>
        </p:nvGrpSpPr>
        <p:grpSpPr>
          <a:xfrm rot="5400000">
            <a:off x="7830372" y="-479538"/>
            <a:ext cx="575533" cy="2051719"/>
            <a:chOff x="47349" y="31624"/>
            <a:chExt cx="6424933" cy="6066790"/>
          </a:xfrm>
        </p:grpSpPr>
        <p:sp>
          <p:nvSpPr>
            <p:cNvPr id="6" name="Freeform 12">
              <a:extLst>
                <a:ext uri="{FF2B5EF4-FFF2-40B4-BE49-F238E27FC236}">
                  <a16:creationId xmlns:a16="http://schemas.microsoft.com/office/drawing/2014/main" id="{4A4995C8-7A5D-864A-3643-F7FA900D05DB}"/>
                </a:ext>
              </a:extLst>
            </p:cNvPr>
            <p:cNvSpPr/>
            <p:nvPr/>
          </p:nvSpPr>
          <p:spPr>
            <a:xfrm>
              <a:off x="47349" y="31624"/>
              <a:ext cx="6424933"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7" name="Rectángulo 6">
            <a:extLst>
              <a:ext uri="{FF2B5EF4-FFF2-40B4-BE49-F238E27FC236}">
                <a16:creationId xmlns:a16="http://schemas.microsoft.com/office/drawing/2014/main" id="{C1FA1943-1178-FC87-DF27-9CA273401FA3}"/>
              </a:ext>
            </a:extLst>
          </p:cNvPr>
          <p:cNvSpPr/>
          <p:nvPr/>
        </p:nvSpPr>
        <p:spPr>
          <a:xfrm>
            <a:off x="6033783" y="227292"/>
            <a:ext cx="3172818"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7. Donaciones</a:t>
            </a:r>
          </a:p>
        </p:txBody>
      </p:sp>
      <p:pic>
        <p:nvPicPr>
          <p:cNvPr id="3" name="Imagen 2">
            <a:hlinkClick r:id="rId6" action="ppaction://hlinksldjump"/>
            <a:extLst>
              <a:ext uri="{FF2B5EF4-FFF2-40B4-BE49-F238E27FC236}">
                <a16:creationId xmlns:a16="http://schemas.microsoft.com/office/drawing/2014/main" id="{500F1DFB-3FA0-3109-154B-0FA50DDA8CBF}"/>
              </a:ext>
            </a:extLst>
          </p:cNvPr>
          <p:cNvPicPr>
            <a:picLocks noChangeAspect="1"/>
          </p:cNvPicPr>
          <p:nvPr/>
        </p:nvPicPr>
        <p:blipFill>
          <a:blip r:embed="rId7"/>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739696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21952" y="1198398"/>
            <a:ext cx="8689673" cy="130659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Recepción de donaciones</a:t>
            </a:r>
            <a:br>
              <a:rPr lang="es-CR" sz="2400" b="1" spc="375" dirty="0">
                <a:solidFill>
                  <a:srgbClr val="182951"/>
                </a:solidFill>
                <a:latin typeface="Poppins Ultra-Bold"/>
                <a:ea typeface="+mn-ea"/>
                <a:cs typeface="+mn-cs"/>
              </a:rPr>
            </a:br>
            <a:br>
              <a:rPr lang="es-ES" sz="2400" b="1" spc="375" dirty="0">
                <a:solidFill>
                  <a:srgbClr val="182951"/>
                </a:solidFill>
                <a:latin typeface="Poppins Ultra-Bold"/>
                <a:ea typeface="+mn-ea"/>
                <a:cs typeface="+mn-cs"/>
              </a:rPr>
            </a:br>
            <a:endParaRPr lang="es-CR" sz="2400" b="1" spc="375" dirty="0">
              <a:solidFill>
                <a:srgbClr val="182951"/>
              </a:solidFill>
              <a:latin typeface="Poppins Ultra-Bold"/>
              <a:ea typeface="+mn-ea"/>
              <a:cs typeface="+mn-cs"/>
            </a:endParaRPr>
          </a:p>
        </p:txBody>
      </p:sp>
      <p:sp>
        <p:nvSpPr>
          <p:cNvPr id="12" name="Marcador de texto 9">
            <a:extLst>
              <a:ext uri="{FF2B5EF4-FFF2-40B4-BE49-F238E27FC236}">
                <a16:creationId xmlns:a16="http://schemas.microsoft.com/office/drawing/2014/main" id="{92E07F44-9668-46D1-B220-4852E7F0D59C}"/>
              </a:ext>
            </a:extLst>
          </p:cNvPr>
          <p:cNvSpPr>
            <a:spLocks noGrp="1"/>
          </p:cNvSpPr>
          <p:nvPr>
            <p:ph type="body" sz="half" idx="2"/>
          </p:nvPr>
        </p:nvSpPr>
        <p:spPr>
          <a:xfrm>
            <a:off x="766882" y="2060849"/>
            <a:ext cx="7905774" cy="4205896"/>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92500" lnSpcReduction="20000"/>
          </a:bodyPr>
          <a:lstStyle/>
          <a:p>
            <a:pPr algn="just"/>
            <a:r>
              <a:rPr lang="es-CR" sz="2000" b="1" dirty="0">
                <a:solidFill>
                  <a:srgbClr val="000000"/>
                </a:solidFill>
                <a:latin typeface="Lato" panose="020F0502020204030203" pitchFamily="34" charset="0"/>
                <a:ea typeface="Lato" panose="020F0502020204030203" pitchFamily="34" charset="0"/>
                <a:cs typeface="Lato" panose="020F0502020204030203" pitchFamily="34" charset="0"/>
              </a:rPr>
              <a:t>Requisitos iniciales:</a:t>
            </a:r>
          </a:p>
          <a:p>
            <a:pPr algn="just"/>
            <a:endParaRPr lang="es-CR" sz="2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indent="-342900" algn="just">
              <a:buFont typeface="+mj-lt"/>
              <a:buAutoNum type="arabicPeriod"/>
            </a:pPr>
            <a:r>
              <a:rPr lang="es-CR" sz="2000" dirty="0">
                <a:solidFill>
                  <a:schemeClr val="tx1"/>
                </a:solidFill>
                <a:latin typeface="Lato" panose="020F0502020204030203" pitchFamily="34" charset="0"/>
                <a:ea typeface="Lato" panose="020F0502020204030203" pitchFamily="34" charset="0"/>
                <a:cs typeface="Lato" panose="020F0502020204030203" pitchFamily="34" charset="0"/>
              </a:rPr>
              <a:t>Manifestación expresa del donante con el detalle de los bienes.</a:t>
            </a:r>
          </a:p>
          <a:p>
            <a:pPr algn="just"/>
            <a:endParaRPr lang="es-CR" sz="200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r>
              <a:rPr lang="es-CR" sz="2000" dirty="0">
                <a:solidFill>
                  <a:schemeClr val="tx1"/>
                </a:solidFill>
                <a:latin typeface="Lato" panose="020F0502020204030203" pitchFamily="34" charset="0"/>
                <a:ea typeface="Lato" panose="020F0502020204030203" pitchFamily="34" charset="0"/>
                <a:cs typeface="Lato" panose="020F0502020204030203" pitchFamily="34" charset="0"/>
              </a:rPr>
              <a:t>2. Aceptación del máximo jerarca de la institución receptora, o en quién éste delegue.</a:t>
            </a:r>
          </a:p>
          <a:p>
            <a:pPr algn="just"/>
            <a:endParaRPr lang="es-CR" sz="200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r>
              <a:rPr lang="es-CR" sz="2000" dirty="0">
                <a:solidFill>
                  <a:schemeClr val="tx1"/>
                </a:solidFill>
                <a:latin typeface="Lato" panose="020F0502020204030203" pitchFamily="34" charset="0"/>
                <a:ea typeface="Lato" panose="020F0502020204030203" pitchFamily="34" charset="0"/>
                <a:cs typeface="Lato" panose="020F0502020204030203" pitchFamily="34" charset="0"/>
              </a:rPr>
              <a:t>3. Los documentos de respaldo de la donación, donde conste el valor razonable de los bienes.</a:t>
            </a:r>
          </a:p>
          <a:p>
            <a:pPr algn="just"/>
            <a:endParaRPr lang="es-CR" sz="200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lnSpc>
                <a:spcPts val="1920"/>
              </a:lnSpc>
            </a:pPr>
            <a:r>
              <a:rPr lang="es-CR" sz="2000" b="1" u="sng" dirty="0">
                <a:solidFill>
                  <a:schemeClr val="tx1"/>
                </a:solidFill>
                <a:latin typeface="Lato" panose="020F0502020204030203" pitchFamily="34" charset="0"/>
                <a:ea typeface="Lato" panose="020F0502020204030203" pitchFamily="34" charset="0"/>
                <a:cs typeface="Lato" panose="020F0502020204030203" pitchFamily="34" charset="0"/>
              </a:rPr>
              <a:t>Debe coordinar el proceso de identificación y registro de los bienes con el Depto. de Administración de Bienes,.</a:t>
            </a:r>
            <a:endParaRPr lang="es-CR" sz="2000" b="1"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algn="just"/>
            <a:r>
              <a:rPr lang="es-CR" sz="2000" dirty="0">
                <a:solidFill>
                  <a:schemeClr val="tx1"/>
                </a:solidFill>
                <a:latin typeface="Lato" panose="020F0502020204030203" pitchFamily="34" charset="0"/>
                <a:ea typeface="Lato" panose="020F0502020204030203" pitchFamily="34" charset="0"/>
                <a:cs typeface="Lato" panose="020F0502020204030203" pitchFamily="34" charset="0"/>
              </a:rPr>
              <a:t> </a:t>
            </a:r>
            <a:endParaRPr lang="es-CR" sz="28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6">
            <a:extLst>
              <a:ext uri="{FF2B5EF4-FFF2-40B4-BE49-F238E27FC236}">
                <a16:creationId xmlns:a16="http://schemas.microsoft.com/office/drawing/2014/main" id="{D1D5CF1F-56CF-5A62-21BE-191F906B68AF}"/>
              </a:ext>
            </a:extLst>
          </p:cNvPr>
          <p:cNvSpPr/>
          <p:nvPr/>
        </p:nvSpPr>
        <p:spPr>
          <a:xfrm>
            <a:off x="78275" y="8543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grpSp>
        <p:nvGrpSpPr>
          <p:cNvPr id="7" name="Group 11">
            <a:extLst>
              <a:ext uri="{FF2B5EF4-FFF2-40B4-BE49-F238E27FC236}">
                <a16:creationId xmlns:a16="http://schemas.microsoft.com/office/drawing/2014/main" id="{D16FD67D-9CF0-8410-FA9C-929748508999}"/>
              </a:ext>
            </a:extLst>
          </p:cNvPr>
          <p:cNvGrpSpPr/>
          <p:nvPr/>
        </p:nvGrpSpPr>
        <p:grpSpPr>
          <a:xfrm rot="5400000">
            <a:off x="7830372" y="-479538"/>
            <a:ext cx="575533" cy="2051719"/>
            <a:chOff x="47349" y="31624"/>
            <a:chExt cx="6424933" cy="6066790"/>
          </a:xfrm>
        </p:grpSpPr>
        <p:sp>
          <p:nvSpPr>
            <p:cNvPr id="8" name="Freeform 12">
              <a:extLst>
                <a:ext uri="{FF2B5EF4-FFF2-40B4-BE49-F238E27FC236}">
                  <a16:creationId xmlns:a16="http://schemas.microsoft.com/office/drawing/2014/main" id="{27F3A01E-E44F-C513-D36C-E5AD62413FCF}"/>
                </a:ext>
              </a:extLst>
            </p:cNvPr>
            <p:cNvSpPr/>
            <p:nvPr/>
          </p:nvSpPr>
          <p:spPr>
            <a:xfrm>
              <a:off x="47349" y="31624"/>
              <a:ext cx="6424933"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9" name="Rectángulo 8">
            <a:extLst>
              <a:ext uri="{FF2B5EF4-FFF2-40B4-BE49-F238E27FC236}">
                <a16:creationId xmlns:a16="http://schemas.microsoft.com/office/drawing/2014/main" id="{E2216411-55D8-D47D-BB2F-BCA0F7C511A7}"/>
              </a:ext>
            </a:extLst>
          </p:cNvPr>
          <p:cNvSpPr/>
          <p:nvPr/>
        </p:nvSpPr>
        <p:spPr>
          <a:xfrm>
            <a:off x="6033783" y="227292"/>
            <a:ext cx="3172818"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7. Donaciones</a:t>
            </a:r>
          </a:p>
        </p:txBody>
      </p:sp>
      <p:grpSp>
        <p:nvGrpSpPr>
          <p:cNvPr id="14" name="Group 11">
            <a:extLst>
              <a:ext uri="{FF2B5EF4-FFF2-40B4-BE49-F238E27FC236}">
                <a16:creationId xmlns:a16="http://schemas.microsoft.com/office/drawing/2014/main" id="{85A7C7A0-C85B-837E-BD35-9A365A906DD9}"/>
              </a:ext>
            </a:extLst>
          </p:cNvPr>
          <p:cNvGrpSpPr/>
          <p:nvPr/>
        </p:nvGrpSpPr>
        <p:grpSpPr>
          <a:xfrm rot="5400000">
            <a:off x="7840687" y="-430915"/>
            <a:ext cx="575533" cy="2051719"/>
            <a:chOff x="47349" y="31624"/>
            <a:chExt cx="6424933" cy="6066790"/>
          </a:xfrm>
        </p:grpSpPr>
        <p:sp>
          <p:nvSpPr>
            <p:cNvPr id="16" name="Freeform 12">
              <a:extLst>
                <a:ext uri="{FF2B5EF4-FFF2-40B4-BE49-F238E27FC236}">
                  <a16:creationId xmlns:a16="http://schemas.microsoft.com/office/drawing/2014/main" id="{B238F5F3-533F-5F7F-A616-706AF9515E72}"/>
                </a:ext>
              </a:extLst>
            </p:cNvPr>
            <p:cNvSpPr/>
            <p:nvPr/>
          </p:nvSpPr>
          <p:spPr>
            <a:xfrm>
              <a:off x="47349" y="31624"/>
              <a:ext cx="6424933"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0034A0"/>
            </a:solidFill>
          </p:spPr>
          <p:txBody>
            <a:bodyPr/>
            <a:lstStyle/>
            <a:p>
              <a:endParaRPr lang="es-CR" sz="900" dirty="0"/>
            </a:p>
          </p:txBody>
        </p:sp>
      </p:grpSp>
      <p:sp>
        <p:nvSpPr>
          <p:cNvPr id="19" name="Rectángulo 18">
            <a:extLst>
              <a:ext uri="{FF2B5EF4-FFF2-40B4-BE49-F238E27FC236}">
                <a16:creationId xmlns:a16="http://schemas.microsoft.com/office/drawing/2014/main" id="{F4596D87-2E89-49FB-998A-E515FD3EA2A6}"/>
              </a:ext>
            </a:extLst>
          </p:cNvPr>
          <p:cNvSpPr/>
          <p:nvPr/>
        </p:nvSpPr>
        <p:spPr>
          <a:xfrm>
            <a:off x="6044098" y="275915"/>
            <a:ext cx="3172818"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7. Donaciones</a:t>
            </a:r>
          </a:p>
        </p:txBody>
      </p:sp>
      <p:pic>
        <p:nvPicPr>
          <p:cNvPr id="3" name="Imagen 2">
            <a:hlinkClick r:id="rId4" action="ppaction://hlinksldjump"/>
            <a:extLst>
              <a:ext uri="{FF2B5EF4-FFF2-40B4-BE49-F238E27FC236}">
                <a16:creationId xmlns:a16="http://schemas.microsoft.com/office/drawing/2014/main" id="{CCEF1935-011C-6DE9-ACF8-0F185B6AD440}"/>
              </a:ext>
            </a:extLst>
          </p:cNvPr>
          <p:cNvPicPr>
            <a:picLocks noChangeAspect="1"/>
          </p:cNvPicPr>
          <p:nvPr/>
        </p:nvPicPr>
        <p:blipFill>
          <a:blip r:embed="rId5"/>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1094244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04217" y="2008388"/>
            <a:ext cx="354990" cy="914612"/>
            <a:chOff x="0" y="0"/>
            <a:chExt cx="2354580" cy="5581882"/>
          </a:xfrm>
        </p:grpSpPr>
        <p:sp>
          <p:nvSpPr>
            <p:cNvPr id="3" name="Freeform 3"/>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a:p>
          </p:txBody>
        </p:sp>
      </p:grpSp>
      <p:grpSp>
        <p:nvGrpSpPr>
          <p:cNvPr id="4" name="Group 4"/>
          <p:cNvGrpSpPr/>
          <p:nvPr/>
        </p:nvGrpSpPr>
        <p:grpSpPr>
          <a:xfrm rot="-5400000">
            <a:off x="317118" y="2743492"/>
            <a:ext cx="354990" cy="914612"/>
            <a:chOff x="0" y="0"/>
            <a:chExt cx="2354580" cy="5581882"/>
          </a:xfrm>
        </p:grpSpPr>
        <p:sp>
          <p:nvSpPr>
            <p:cNvPr id="5" name="Freeform 5"/>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a:p>
          </p:txBody>
        </p:sp>
      </p:grpSp>
      <p:grpSp>
        <p:nvGrpSpPr>
          <p:cNvPr id="6" name="Group 6"/>
          <p:cNvGrpSpPr/>
          <p:nvPr/>
        </p:nvGrpSpPr>
        <p:grpSpPr>
          <a:xfrm rot="-5400000">
            <a:off x="305187" y="3917254"/>
            <a:ext cx="357877" cy="909783"/>
            <a:chOff x="0" y="0"/>
            <a:chExt cx="2354580" cy="5581882"/>
          </a:xfrm>
        </p:grpSpPr>
        <p:sp>
          <p:nvSpPr>
            <p:cNvPr id="7" name="Freeform 7"/>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a:p>
          </p:txBody>
        </p:sp>
      </p:grpSp>
      <p:sp>
        <p:nvSpPr>
          <p:cNvPr id="9" name="TextBox 9"/>
          <p:cNvSpPr txBox="1"/>
          <p:nvPr/>
        </p:nvSpPr>
        <p:spPr>
          <a:xfrm>
            <a:off x="1923964" y="2323103"/>
            <a:ext cx="4965550" cy="307777"/>
          </a:xfrm>
          <a:prstGeom prst="rect">
            <a:avLst/>
          </a:prstGeom>
        </p:spPr>
        <p:txBody>
          <a:bodyPr wrap="square" lIns="0" tIns="0" rIns="0" bIns="0" rtlCol="0" anchor="t">
            <a:spAutoFit/>
          </a:bodyPr>
          <a:lstStyle/>
          <a:p>
            <a:pPr lvl="0"/>
            <a:r>
              <a:rPr lang="es-CR" sz="2000" dirty="0">
                <a:latin typeface="Lato" panose="020F0502020204030203" pitchFamily="34" charset="0"/>
                <a:ea typeface="Lato" panose="020F0502020204030203" pitchFamily="34" charset="0"/>
                <a:cs typeface="Lato" panose="020F0502020204030203" pitchFamily="34" charset="0"/>
              </a:rPr>
              <a:t>Todas las oficinas de una dependencia.</a:t>
            </a:r>
          </a:p>
        </p:txBody>
      </p:sp>
      <p:sp>
        <p:nvSpPr>
          <p:cNvPr id="10" name="TextBox 10"/>
          <p:cNvSpPr txBox="1"/>
          <p:nvPr/>
        </p:nvSpPr>
        <p:spPr>
          <a:xfrm>
            <a:off x="974185" y="2385314"/>
            <a:ext cx="914613" cy="269304"/>
          </a:xfrm>
          <a:prstGeom prst="rect">
            <a:avLst/>
          </a:prstGeom>
        </p:spPr>
        <p:txBody>
          <a:bodyPr wrap="square" lIns="0" tIns="0" rIns="0" bIns="0" rtlCol="0" anchor="t">
            <a:spAutoFit/>
          </a:bodyPr>
          <a:lstStyle/>
          <a:p>
            <a:pPr>
              <a:lnSpc>
                <a:spcPts val="2100"/>
              </a:lnSpc>
            </a:pPr>
            <a:r>
              <a:rPr lang="es-CR" sz="2400" b="1" spc="150" dirty="0">
                <a:solidFill>
                  <a:srgbClr val="2B4A9D"/>
                </a:solidFill>
                <a:latin typeface="Lato Bold"/>
              </a:rPr>
              <a:t>Total:</a:t>
            </a:r>
          </a:p>
        </p:txBody>
      </p:sp>
      <p:sp>
        <p:nvSpPr>
          <p:cNvPr id="11" name="TextBox 11"/>
          <p:cNvSpPr txBox="1"/>
          <p:nvPr/>
        </p:nvSpPr>
        <p:spPr>
          <a:xfrm>
            <a:off x="592932" y="2323103"/>
            <a:ext cx="243528" cy="245708"/>
          </a:xfrm>
          <a:prstGeom prst="rect">
            <a:avLst/>
          </a:prstGeom>
        </p:spPr>
        <p:txBody>
          <a:bodyPr lIns="0" tIns="0" rIns="0" bIns="0" rtlCol="0" anchor="t">
            <a:spAutoFit/>
          </a:bodyPr>
          <a:lstStyle/>
          <a:p>
            <a:pPr algn="ctr">
              <a:lnSpc>
                <a:spcPts val="2100"/>
              </a:lnSpc>
            </a:pPr>
            <a:r>
              <a:rPr lang="en-US" sz="1600" spc="150" dirty="0">
                <a:solidFill>
                  <a:srgbClr val="FFFFFF"/>
                </a:solidFill>
                <a:latin typeface="Lato Bold"/>
              </a:rPr>
              <a:t>1</a:t>
            </a:r>
          </a:p>
        </p:txBody>
      </p:sp>
      <p:sp>
        <p:nvSpPr>
          <p:cNvPr id="13" name="TextBox 13"/>
          <p:cNvSpPr txBox="1"/>
          <p:nvPr/>
        </p:nvSpPr>
        <p:spPr>
          <a:xfrm>
            <a:off x="592932" y="3073357"/>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2</a:t>
            </a:r>
          </a:p>
        </p:txBody>
      </p:sp>
      <p:sp>
        <p:nvSpPr>
          <p:cNvPr id="14" name="TextBox 14"/>
          <p:cNvSpPr txBox="1"/>
          <p:nvPr/>
        </p:nvSpPr>
        <p:spPr>
          <a:xfrm>
            <a:off x="1009062" y="3102741"/>
            <a:ext cx="1258681" cy="538609"/>
          </a:xfrm>
          <a:prstGeom prst="rect">
            <a:avLst/>
          </a:prstGeom>
        </p:spPr>
        <p:txBody>
          <a:bodyPr wrap="square" lIns="0" tIns="0" rIns="0" bIns="0" rtlCol="0" anchor="t">
            <a:spAutoFit/>
          </a:bodyPr>
          <a:lstStyle/>
          <a:p>
            <a:pPr>
              <a:lnSpc>
                <a:spcPts val="2100"/>
              </a:lnSpc>
            </a:pPr>
            <a:r>
              <a:rPr lang="es-CR" sz="2400" spc="150" dirty="0">
                <a:solidFill>
                  <a:srgbClr val="2B4A9D"/>
                </a:solidFill>
                <a:latin typeface="Lato Bold"/>
              </a:rPr>
              <a:t>Parcial:</a:t>
            </a:r>
          </a:p>
          <a:p>
            <a:pPr>
              <a:lnSpc>
                <a:spcPts val="2100"/>
              </a:lnSpc>
            </a:pPr>
            <a:endParaRPr lang="en-US" sz="2000" spc="150" dirty="0">
              <a:solidFill>
                <a:srgbClr val="2B4A9D"/>
              </a:solidFill>
              <a:latin typeface="Lato Bold"/>
            </a:endParaRPr>
          </a:p>
        </p:txBody>
      </p:sp>
      <p:sp>
        <p:nvSpPr>
          <p:cNvPr id="16" name="TextBox 16"/>
          <p:cNvSpPr txBox="1"/>
          <p:nvPr/>
        </p:nvSpPr>
        <p:spPr>
          <a:xfrm>
            <a:off x="592932" y="4237590"/>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3</a:t>
            </a:r>
          </a:p>
        </p:txBody>
      </p:sp>
      <p:sp>
        <p:nvSpPr>
          <p:cNvPr id="8" name="Freeform 6">
            <a:extLst>
              <a:ext uri="{FF2B5EF4-FFF2-40B4-BE49-F238E27FC236}">
                <a16:creationId xmlns:a16="http://schemas.microsoft.com/office/drawing/2014/main" id="{0920B6FA-5DDB-202D-30F3-4C9084A8EB5F}"/>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sp>
        <p:nvSpPr>
          <p:cNvPr id="19" name="Freeform 23">
            <a:extLst>
              <a:ext uri="{FF2B5EF4-FFF2-40B4-BE49-F238E27FC236}">
                <a16:creationId xmlns:a16="http://schemas.microsoft.com/office/drawing/2014/main" id="{ABE16120-A59D-F277-A976-3992D1F057C0}"/>
              </a:ext>
            </a:extLst>
          </p:cNvPr>
          <p:cNvSpPr/>
          <p:nvPr/>
        </p:nvSpPr>
        <p:spPr>
          <a:xfrm rot="5400000">
            <a:off x="7731488" y="-559066"/>
            <a:ext cx="652466" cy="2219843"/>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2DAB0"/>
          </a:solidFill>
        </p:spPr>
        <p:txBody>
          <a:bodyPr/>
          <a:lstStyle/>
          <a:p>
            <a:endParaRPr lang="es-CR" sz="900" dirty="0"/>
          </a:p>
        </p:txBody>
      </p:sp>
      <p:sp>
        <p:nvSpPr>
          <p:cNvPr id="18" name="Rectángulo 17">
            <a:extLst>
              <a:ext uri="{FF2B5EF4-FFF2-40B4-BE49-F238E27FC236}">
                <a16:creationId xmlns:a16="http://schemas.microsoft.com/office/drawing/2014/main" id="{B41E6B9D-A1D4-0DD4-7DE1-7544811320ED}"/>
              </a:ext>
            </a:extLst>
          </p:cNvPr>
          <p:cNvSpPr/>
          <p:nvPr/>
        </p:nvSpPr>
        <p:spPr>
          <a:xfrm>
            <a:off x="5971183" y="264179"/>
            <a:ext cx="3172818"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8. Verificaciones</a:t>
            </a:r>
          </a:p>
        </p:txBody>
      </p:sp>
      <p:sp>
        <p:nvSpPr>
          <p:cNvPr id="21" name="Título 1">
            <a:extLst>
              <a:ext uri="{FF2B5EF4-FFF2-40B4-BE49-F238E27FC236}">
                <a16:creationId xmlns:a16="http://schemas.microsoft.com/office/drawing/2014/main" id="{6094F4E6-5B00-19C5-2FEC-5A57D998F748}"/>
              </a:ext>
            </a:extLst>
          </p:cNvPr>
          <p:cNvSpPr txBox="1">
            <a:spLocks/>
          </p:cNvSpPr>
          <p:nvPr/>
        </p:nvSpPr>
        <p:spPr>
          <a:xfrm>
            <a:off x="-50764" y="967959"/>
            <a:ext cx="8046817" cy="598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s-CR" sz="1800" dirty="0">
                <a:solidFill>
                  <a:srgbClr val="000000"/>
                </a:solidFill>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Tipos de verificaciones de bienes que realiza el Depto. de Administración de Bienes</a:t>
            </a:r>
            <a:br>
              <a:rPr lang="es-CR" sz="2400" b="1" spc="375" dirty="0">
                <a:solidFill>
                  <a:srgbClr val="182951"/>
                </a:solidFill>
                <a:latin typeface="Poppins Ultra-Bold"/>
                <a:ea typeface="+mn-ea"/>
                <a:cs typeface="+mn-cs"/>
              </a:rPr>
            </a:br>
            <a:br>
              <a:rPr lang="es-ES" sz="2400" b="1" spc="375" dirty="0">
                <a:solidFill>
                  <a:srgbClr val="182951"/>
                </a:solidFill>
                <a:latin typeface="Poppins Ultra-Bold"/>
                <a:ea typeface="+mn-ea"/>
                <a:cs typeface="+mn-cs"/>
              </a:rPr>
            </a:br>
            <a:endParaRPr lang="es-CR" sz="2400" b="1" spc="375" dirty="0">
              <a:solidFill>
                <a:srgbClr val="182951"/>
              </a:solidFill>
              <a:latin typeface="Poppins Ultra-Bold"/>
              <a:ea typeface="+mn-ea"/>
              <a:cs typeface="+mn-cs"/>
            </a:endParaRPr>
          </a:p>
        </p:txBody>
      </p:sp>
      <p:sp>
        <p:nvSpPr>
          <p:cNvPr id="22" name="TextBox 9">
            <a:extLst>
              <a:ext uri="{FF2B5EF4-FFF2-40B4-BE49-F238E27FC236}">
                <a16:creationId xmlns:a16="http://schemas.microsoft.com/office/drawing/2014/main" id="{E94F77D5-E875-BDBA-40B2-28C8E44731BA}"/>
              </a:ext>
            </a:extLst>
          </p:cNvPr>
          <p:cNvSpPr txBox="1"/>
          <p:nvPr/>
        </p:nvSpPr>
        <p:spPr>
          <a:xfrm>
            <a:off x="2253558" y="3030594"/>
            <a:ext cx="4965550" cy="307777"/>
          </a:xfrm>
          <a:prstGeom prst="rect">
            <a:avLst/>
          </a:prstGeom>
        </p:spPr>
        <p:txBody>
          <a:bodyPr wrap="square" lIns="0" tIns="0" rIns="0" bIns="0" rtlCol="0" anchor="t">
            <a:spAutoFit/>
          </a:bodyPr>
          <a:lstStyle/>
          <a:p>
            <a:pPr lvl="0"/>
            <a:r>
              <a:rPr lang="es-CR" sz="2000" dirty="0">
                <a:latin typeface="Lato" panose="020F0502020204030203" pitchFamily="34" charset="0"/>
                <a:ea typeface="Lato" panose="020F0502020204030203" pitchFamily="34" charset="0"/>
                <a:cs typeface="Lato" panose="020F0502020204030203" pitchFamily="34" charset="0"/>
              </a:rPr>
              <a:t>Una oficina o muestra.</a:t>
            </a:r>
          </a:p>
        </p:txBody>
      </p:sp>
      <p:sp>
        <p:nvSpPr>
          <p:cNvPr id="23" name="TextBox 14">
            <a:extLst>
              <a:ext uri="{FF2B5EF4-FFF2-40B4-BE49-F238E27FC236}">
                <a16:creationId xmlns:a16="http://schemas.microsoft.com/office/drawing/2014/main" id="{9CC64BC6-E8B3-F719-893A-B6B57C491BE6}"/>
              </a:ext>
            </a:extLst>
          </p:cNvPr>
          <p:cNvSpPr txBox="1"/>
          <p:nvPr/>
        </p:nvSpPr>
        <p:spPr>
          <a:xfrm>
            <a:off x="1009063" y="4255445"/>
            <a:ext cx="1258681" cy="538609"/>
          </a:xfrm>
          <a:prstGeom prst="rect">
            <a:avLst/>
          </a:prstGeom>
        </p:spPr>
        <p:txBody>
          <a:bodyPr wrap="square" lIns="0" tIns="0" rIns="0" bIns="0" rtlCol="0" anchor="t">
            <a:spAutoFit/>
          </a:bodyPr>
          <a:lstStyle/>
          <a:p>
            <a:pPr>
              <a:lnSpc>
                <a:spcPts val="2100"/>
              </a:lnSpc>
            </a:pPr>
            <a:r>
              <a:rPr lang="es-CR" sz="2400" spc="150" dirty="0">
                <a:solidFill>
                  <a:srgbClr val="2B4A9D"/>
                </a:solidFill>
                <a:latin typeface="Lato Bold"/>
              </a:rPr>
              <a:t>Física:</a:t>
            </a:r>
          </a:p>
          <a:p>
            <a:pPr>
              <a:lnSpc>
                <a:spcPts val="2100"/>
              </a:lnSpc>
            </a:pPr>
            <a:endParaRPr lang="en-US" sz="2000" spc="150" dirty="0">
              <a:solidFill>
                <a:srgbClr val="2B4A9D"/>
              </a:solidFill>
              <a:latin typeface="Lato Bold"/>
            </a:endParaRPr>
          </a:p>
        </p:txBody>
      </p:sp>
      <p:sp>
        <p:nvSpPr>
          <p:cNvPr id="24" name="TextBox 9">
            <a:extLst>
              <a:ext uri="{FF2B5EF4-FFF2-40B4-BE49-F238E27FC236}">
                <a16:creationId xmlns:a16="http://schemas.microsoft.com/office/drawing/2014/main" id="{D0477D7B-0D8E-21F4-BF6C-C23CD94331CF}"/>
              </a:ext>
            </a:extLst>
          </p:cNvPr>
          <p:cNvSpPr txBox="1"/>
          <p:nvPr/>
        </p:nvSpPr>
        <p:spPr>
          <a:xfrm>
            <a:off x="2106025" y="4199117"/>
            <a:ext cx="5873395" cy="615553"/>
          </a:xfrm>
          <a:prstGeom prst="rect">
            <a:avLst/>
          </a:prstGeom>
        </p:spPr>
        <p:txBody>
          <a:bodyPr wrap="square" lIns="0" tIns="0" rIns="0" bIns="0" rtlCol="0" anchor="t">
            <a:spAutoFit/>
          </a:bodyPr>
          <a:lstStyle/>
          <a:p>
            <a:pPr lvl="0"/>
            <a:r>
              <a:rPr lang="es-CR" sz="2000" dirty="0">
                <a:latin typeface="Lato" panose="020F0502020204030203" pitchFamily="34" charset="0"/>
                <a:ea typeface="Lato" panose="020F0502020204030203" pitchFamily="34" charset="0"/>
                <a:cs typeface="Lato" panose="020F0502020204030203" pitchFamily="34" charset="0"/>
              </a:rPr>
              <a:t>Presencial por parte de los funcionarios del Depto. de Administración de Bienes.</a:t>
            </a:r>
          </a:p>
        </p:txBody>
      </p:sp>
      <p:grpSp>
        <p:nvGrpSpPr>
          <p:cNvPr id="25" name="Group 6">
            <a:extLst>
              <a:ext uri="{FF2B5EF4-FFF2-40B4-BE49-F238E27FC236}">
                <a16:creationId xmlns:a16="http://schemas.microsoft.com/office/drawing/2014/main" id="{BB721928-1445-FF73-63F3-FB9FAABDA532}"/>
              </a:ext>
            </a:extLst>
          </p:cNvPr>
          <p:cNvGrpSpPr/>
          <p:nvPr/>
        </p:nvGrpSpPr>
        <p:grpSpPr>
          <a:xfrm rot="-5400000">
            <a:off x="318088" y="4654927"/>
            <a:ext cx="357877" cy="909783"/>
            <a:chOff x="0" y="0"/>
            <a:chExt cx="2354580" cy="5581882"/>
          </a:xfrm>
        </p:grpSpPr>
        <p:sp>
          <p:nvSpPr>
            <p:cNvPr id="26" name="Freeform 7">
              <a:extLst>
                <a:ext uri="{FF2B5EF4-FFF2-40B4-BE49-F238E27FC236}">
                  <a16:creationId xmlns:a16="http://schemas.microsoft.com/office/drawing/2014/main" id="{A25D7CA7-F6FB-3FF5-324E-36AC5A57E087}"/>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a:p>
          </p:txBody>
        </p:sp>
      </p:grpSp>
      <p:sp>
        <p:nvSpPr>
          <p:cNvPr id="29" name="TextBox 16">
            <a:extLst>
              <a:ext uri="{FF2B5EF4-FFF2-40B4-BE49-F238E27FC236}">
                <a16:creationId xmlns:a16="http://schemas.microsoft.com/office/drawing/2014/main" id="{9485F630-2A81-78B2-6731-2FF8295EDF52}"/>
              </a:ext>
            </a:extLst>
          </p:cNvPr>
          <p:cNvSpPr txBox="1"/>
          <p:nvPr/>
        </p:nvSpPr>
        <p:spPr>
          <a:xfrm>
            <a:off x="592932" y="4975263"/>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4</a:t>
            </a:r>
          </a:p>
        </p:txBody>
      </p:sp>
      <p:sp>
        <p:nvSpPr>
          <p:cNvPr id="30" name="TextBox 14">
            <a:extLst>
              <a:ext uri="{FF2B5EF4-FFF2-40B4-BE49-F238E27FC236}">
                <a16:creationId xmlns:a16="http://schemas.microsoft.com/office/drawing/2014/main" id="{493FFE77-E3EF-3E5C-53A2-B8C64126BBBC}"/>
              </a:ext>
            </a:extLst>
          </p:cNvPr>
          <p:cNvSpPr txBox="1"/>
          <p:nvPr/>
        </p:nvSpPr>
        <p:spPr>
          <a:xfrm>
            <a:off x="994877" y="5026879"/>
            <a:ext cx="1258681" cy="538609"/>
          </a:xfrm>
          <a:prstGeom prst="rect">
            <a:avLst/>
          </a:prstGeom>
        </p:spPr>
        <p:txBody>
          <a:bodyPr wrap="square" lIns="0" tIns="0" rIns="0" bIns="0" rtlCol="0" anchor="t">
            <a:spAutoFit/>
          </a:bodyPr>
          <a:lstStyle/>
          <a:p>
            <a:pPr>
              <a:lnSpc>
                <a:spcPts val="2100"/>
              </a:lnSpc>
            </a:pPr>
            <a:r>
              <a:rPr lang="es-CR" sz="2400" spc="150" dirty="0">
                <a:solidFill>
                  <a:srgbClr val="2B4A9D"/>
                </a:solidFill>
                <a:latin typeface="Lato Bold"/>
              </a:rPr>
              <a:t>Digital:</a:t>
            </a:r>
          </a:p>
          <a:p>
            <a:pPr>
              <a:lnSpc>
                <a:spcPts val="2100"/>
              </a:lnSpc>
            </a:pPr>
            <a:endParaRPr lang="en-US" sz="2000" spc="150" dirty="0">
              <a:solidFill>
                <a:srgbClr val="2B4A9D"/>
              </a:solidFill>
              <a:latin typeface="Lato Bold"/>
            </a:endParaRPr>
          </a:p>
        </p:txBody>
      </p:sp>
      <p:sp>
        <p:nvSpPr>
          <p:cNvPr id="32" name="CuadroTexto 31">
            <a:extLst>
              <a:ext uri="{FF2B5EF4-FFF2-40B4-BE49-F238E27FC236}">
                <a16:creationId xmlns:a16="http://schemas.microsoft.com/office/drawing/2014/main" id="{52AFF0D7-AF79-70F0-CA03-1E4844D3E220}"/>
              </a:ext>
            </a:extLst>
          </p:cNvPr>
          <p:cNvSpPr txBox="1"/>
          <p:nvPr/>
        </p:nvSpPr>
        <p:spPr>
          <a:xfrm>
            <a:off x="2106023" y="4936009"/>
            <a:ext cx="6777873" cy="400110"/>
          </a:xfrm>
          <a:prstGeom prst="rect">
            <a:avLst/>
          </a:prstGeom>
          <a:noFill/>
        </p:spPr>
        <p:txBody>
          <a:bodyPr wrap="square">
            <a:spAutoFit/>
          </a:bodyPr>
          <a:lstStyle/>
          <a:p>
            <a:pPr lvl="0"/>
            <a:r>
              <a:rPr lang="es-CR" sz="2000" dirty="0">
                <a:latin typeface="Lato" panose="020F0502020204030203" pitchFamily="34" charset="0"/>
                <a:ea typeface="Lato" panose="020F0502020204030203" pitchFamily="34" charset="0"/>
                <a:cs typeface="Lato" panose="020F0502020204030203" pitchFamily="34" charset="0"/>
              </a:rPr>
              <a:t>Se solicita evidencia fotográfica de la existencia del bien.</a:t>
            </a:r>
            <a:r>
              <a:rPr lang="es-CR" dirty="0">
                <a:latin typeface="Lato" panose="020F0502020204030203" pitchFamily="34" charset="0"/>
                <a:ea typeface="Lato" panose="020F0502020204030203" pitchFamily="34" charset="0"/>
                <a:cs typeface="Lato" panose="020F0502020204030203" pitchFamily="34" charset="0"/>
              </a:rPr>
              <a:t> </a:t>
            </a:r>
            <a:endParaRPr lang="es-CR" sz="1800" dirty="0">
              <a:latin typeface="Lato" panose="020F0502020204030203" pitchFamily="34" charset="0"/>
              <a:ea typeface="Lato" panose="020F0502020204030203" pitchFamily="34" charset="0"/>
              <a:cs typeface="Lato" panose="020F0502020204030203" pitchFamily="34" charset="0"/>
            </a:endParaRPr>
          </a:p>
        </p:txBody>
      </p:sp>
      <p:pic>
        <p:nvPicPr>
          <p:cNvPr id="12" name="Imagen 11">
            <a:hlinkClick r:id="rId4" action="ppaction://hlinksldjump"/>
            <a:extLst>
              <a:ext uri="{FF2B5EF4-FFF2-40B4-BE49-F238E27FC236}">
                <a16:creationId xmlns:a16="http://schemas.microsoft.com/office/drawing/2014/main" id="{CA8A7F27-0120-931E-2B40-6F966C247B08}"/>
              </a:ext>
            </a:extLst>
          </p:cNvPr>
          <p:cNvPicPr>
            <a:picLocks noChangeAspect="1"/>
          </p:cNvPicPr>
          <p:nvPr/>
        </p:nvPicPr>
        <p:blipFill>
          <a:blip r:embed="rId5"/>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641450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1880253" y="5963812"/>
            <a:ext cx="787446" cy="52528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a:extLst>
              <a:ext uri="{FF2B5EF4-FFF2-40B4-BE49-F238E27FC236}">
                <a16:creationId xmlns:a16="http://schemas.microsoft.com/office/drawing/2014/main" id="{0D61E4EB-0A7B-46B5-A355-B02852868301}"/>
              </a:ext>
            </a:extLst>
          </p:cNvPr>
          <p:cNvSpPr>
            <a:spLocks noGrp="1"/>
          </p:cNvSpPr>
          <p:nvPr>
            <p:ph type="title"/>
          </p:nvPr>
        </p:nvSpPr>
        <p:spPr>
          <a:xfrm>
            <a:off x="184082" y="1652388"/>
            <a:ext cx="8689673" cy="116315"/>
          </a:xfrm>
        </p:spPr>
        <p:txBody>
          <a:bodyPr>
            <a:noAutofit/>
          </a:bodyPr>
          <a:lstStyle/>
          <a:p>
            <a:br>
              <a:rPr lang="es-CR" sz="1800" dirty="0">
                <a:solidFill>
                  <a:srgbClr val="FF0000"/>
                </a:solidFill>
                <a:effectLst/>
                <a:latin typeface="Arial" panose="020B0604020202020204" pitchFamily="34" charset="0"/>
                <a:ea typeface="Calibri" panose="020F0502020204030204" pitchFamily="34" charset="0"/>
              </a:rPr>
            </a:br>
            <a:br>
              <a:rPr lang="es-CR" sz="1800" dirty="0">
                <a:solidFill>
                  <a:srgbClr val="FF0000"/>
                </a:solidFill>
                <a:effectLst/>
                <a:latin typeface="Arial" panose="020B0604020202020204" pitchFamily="34" charset="0"/>
                <a:ea typeface="Calibri" panose="020F0502020204030204" pitchFamily="34" charset="0"/>
              </a:rPr>
            </a:br>
            <a:br>
              <a:rPr lang="es-CR" sz="1800" dirty="0">
                <a:solidFill>
                  <a:srgbClr val="FF0000"/>
                </a:solidFill>
                <a:effectLst/>
                <a:latin typeface="Arial" panose="020B0604020202020204" pitchFamily="34" charset="0"/>
                <a:ea typeface="Calibri" panose="020F0502020204030204" pitchFamily="34" charset="0"/>
              </a:rPr>
            </a:br>
            <a:br>
              <a:rPr lang="es-CR" sz="1800" dirty="0">
                <a:solidFill>
                  <a:srgbClr val="FF0000"/>
                </a:solidFill>
                <a:effectLst/>
                <a:latin typeface="Arial" panose="020B0604020202020204" pitchFamily="34" charset="0"/>
                <a:ea typeface="Calibri" panose="020F0502020204030204" pitchFamily="34" charset="0"/>
              </a:rPr>
            </a:br>
            <a:br>
              <a:rPr lang="es-CR" sz="1800" dirty="0">
                <a:solidFill>
                  <a:srgbClr val="FF0000"/>
                </a:solidFill>
                <a:effectLst/>
                <a:latin typeface="Arial" panose="020B0604020202020204" pitchFamily="34" charset="0"/>
                <a:ea typeface="Calibri" panose="020F0502020204030204" pitchFamily="34" charset="0"/>
              </a:rPr>
            </a:br>
            <a:br>
              <a:rPr lang="es-CR" sz="1800" dirty="0">
                <a:solidFill>
                  <a:srgbClr val="FF0000"/>
                </a:solidFill>
                <a:effectLst/>
                <a:latin typeface="Arial" panose="020B0604020202020204" pitchFamily="34" charset="0"/>
                <a:ea typeface="Calibri" panose="020F0502020204030204" pitchFamily="34" charset="0"/>
              </a:rPr>
            </a:br>
            <a:br>
              <a:rPr lang="es-CR" sz="1800" dirty="0">
                <a:solidFill>
                  <a:srgbClr val="FF0000"/>
                </a:solidFill>
                <a:effectLst/>
                <a:latin typeface="Arial" panose="020B0604020202020204" pitchFamily="34" charset="0"/>
                <a:ea typeface="Calibri" panose="020F0502020204030204" pitchFamily="34" charset="0"/>
              </a:rPr>
            </a:br>
            <a:br>
              <a:rPr lang="es-CR" sz="1800" dirty="0">
                <a:solidFill>
                  <a:srgbClr val="FF0000"/>
                </a:solidFill>
                <a:effectLst/>
                <a:latin typeface="Arial" panose="020B0604020202020204" pitchFamily="34" charset="0"/>
                <a:ea typeface="Calibri" panose="020F0502020204030204" pitchFamily="34" charset="0"/>
              </a:rPr>
            </a:br>
            <a:br>
              <a:rPr lang="es-CR" sz="1800" dirty="0">
                <a:solidFill>
                  <a:srgbClr val="FF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Informe de verificación</a:t>
            </a:r>
          </a:p>
        </p:txBody>
      </p:sp>
      <p:sp>
        <p:nvSpPr>
          <p:cNvPr id="12" name="Marcador de texto 9">
            <a:extLst>
              <a:ext uri="{FF2B5EF4-FFF2-40B4-BE49-F238E27FC236}">
                <a16:creationId xmlns:a16="http://schemas.microsoft.com/office/drawing/2014/main" id="{B21B3530-D016-4E94-B4E2-3FDA08FF8DCC}"/>
              </a:ext>
            </a:extLst>
          </p:cNvPr>
          <p:cNvSpPr>
            <a:spLocks noGrp="1"/>
          </p:cNvSpPr>
          <p:nvPr>
            <p:ph type="body" sz="half" idx="2"/>
          </p:nvPr>
        </p:nvSpPr>
        <p:spPr>
          <a:xfrm>
            <a:off x="240954" y="1813034"/>
            <a:ext cx="4062269" cy="4449471"/>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000" dirty="0">
                <a:solidFill>
                  <a:srgbClr val="000000"/>
                </a:solidFill>
                <a:latin typeface="Lato" panose="020F0502020204030203" pitchFamily="34" charset="0"/>
                <a:ea typeface="Lato" panose="020F0502020204030203" pitchFamily="34" charset="0"/>
                <a:cs typeface="Lato" panose="020F0502020204030203" pitchFamily="34" charset="0"/>
              </a:rPr>
              <a:t>Documento con el cual se comunica a la dependencia los resultados de la verificación realizada, con el propósito de que emita los subsanes correspondientes, en caso de faltantes o inconsistencias detectadas.</a:t>
            </a:r>
          </a:p>
          <a:p>
            <a:pPr algn="just"/>
            <a:endParaRPr lang="es-CR" sz="2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000" b="1" dirty="0">
                <a:solidFill>
                  <a:srgbClr val="000000"/>
                </a:solidFill>
                <a:latin typeface="Lato" panose="020F0502020204030203" pitchFamily="34" charset="0"/>
                <a:ea typeface="Lato" panose="020F0502020204030203" pitchFamily="34" charset="0"/>
                <a:cs typeface="Lato" panose="020F0502020204030203" pitchFamily="34" charset="0"/>
              </a:rPr>
              <a:t>La falta de atención de los informes será elevada a instancias superiores.</a:t>
            </a:r>
          </a:p>
          <a:p>
            <a:pPr algn="just"/>
            <a:endParaRPr lang="es-CR" sz="17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endParaRPr lang="es-CR" sz="2400" b="1"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graphicFrame>
        <p:nvGraphicFramePr>
          <p:cNvPr id="5" name="Tabla 4">
            <a:extLst>
              <a:ext uri="{FF2B5EF4-FFF2-40B4-BE49-F238E27FC236}">
                <a16:creationId xmlns:a16="http://schemas.microsoft.com/office/drawing/2014/main" id="{AA012331-78CC-49C1-9A90-D554398AEC87}"/>
              </a:ext>
            </a:extLst>
          </p:cNvPr>
          <p:cNvGraphicFramePr>
            <a:graphicFrameLocks noGrp="1"/>
          </p:cNvGraphicFramePr>
          <p:nvPr>
            <p:extLst>
              <p:ext uri="{D42A27DB-BD31-4B8C-83A1-F6EECF244321}">
                <p14:modId xmlns:p14="http://schemas.microsoft.com/office/powerpoint/2010/main" val="3320120625"/>
              </p:ext>
            </p:extLst>
          </p:nvPr>
        </p:nvGraphicFramePr>
        <p:xfrm>
          <a:off x="4644008" y="1988840"/>
          <a:ext cx="4273290" cy="2686894"/>
        </p:xfrm>
        <a:graphic>
          <a:graphicData uri="http://schemas.openxmlformats.org/drawingml/2006/table">
            <a:tbl>
              <a:tblPr>
                <a:tableStyleId>{616DA210-FB5B-4158-B5E0-FEB733F419BA}</a:tableStyleId>
              </a:tblPr>
              <a:tblGrid>
                <a:gridCol w="1729631">
                  <a:extLst>
                    <a:ext uri="{9D8B030D-6E8A-4147-A177-3AD203B41FA5}">
                      <a16:colId xmlns:a16="http://schemas.microsoft.com/office/drawing/2014/main" val="1068929752"/>
                    </a:ext>
                  </a:extLst>
                </a:gridCol>
                <a:gridCol w="1141486">
                  <a:extLst>
                    <a:ext uri="{9D8B030D-6E8A-4147-A177-3AD203B41FA5}">
                      <a16:colId xmlns:a16="http://schemas.microsoft.com/office/drawing/2014/main" val="502091450"/>
                    </a:ext>
                  </a:extLst>
                </a:gridCol>
                <a:gridCol w="1402173">
                  <a:extLst>
                    <a:ext uri="{9D8B030D-6E8A-4147-A177-3AD203B41FA5}">
                      <a16:colId xmlns:a16="http://schemas.microsoft.com/office/drawing/2014/main" val="534245153"/>
                    </a:ext>
                  </a:extLst>
                </a:gridCol>
              </a:tblGrid>
              <a:tr h="205182">
                <a:tc gridSpan="3">
                  <a:txBody>
                    <a:bodyPr/>
                    <a:lstStyle/>
                    <a:p>
                      <a:pPr algn="ctr" fontAlgn="ctr"/>
                      <a:r>
                        <a:rPr lang="es-CR" sz="1400" b="1" u="none" strike="noStrike" dirty="0">
                          <a:effectLst/>
                        </a:rPr>
                        <a:t>Resultados de la verificación de inventarios </a:t>
                      </a:r>
                      <a:endParaRPr lang="es-CR" sz="1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721879778"/>
                  </a:ext>
                </a:extLst>
              </a:tr>
              <a:tr h="401595">
                <a:tc>
                  <a:txBody>
                    <a:bodyPr/>
                    <a:lstStyle/>
                    <a:p>
                      <a:pPr algn="ctr" fontAlgn="ctr"/>
                      <a:r>
                        <a:rPr lang="es-CR" sz="1400" b="1" u="none" strike="noStrike" dirty="0">
                          <a:effectLst/>
                        </a:rPr>
                        <a:t>Detalle</a:t>
                      </a:r>
                      <a:endParaRPr lang="es-CR" sz="1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a:txBody>
                    <a:bodyPr/>
                    <a:lstStyle/>
                    <a:p>
                      <a:pPr algn="ctr" fontAlgn="ctr"/>
                      <a:r>
                        <a:rPr lang="es-CR" sz="1400" b="1" u="none" strike="noStrike" dirty="0">
                          <a:effectLst/>
                        </a:rPr>
                        <a:t>Cantidad</a:t>
                      </a:r>
                      <a:endParaRPr lang="es-CR" sz="1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a:txBody>
                    <a:bodyPr/>
                    <a:lstStyle/>
                    <a:p>
                      <a:pPr algn="ctr" fontAlgn="ctr"/>
                      <a:r>
                        <a:rPr lang="es-CR" sz="1400" b="1" u="none" strike="noStrike" dirty="0">
                          <a:effectLst/>
                        </a:rPr>
                        <a:t>Porcentaje / Observaciones</a:t>
                      </a:r>
                      <a:endParaRPr lang="es-CR" sz="1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extLst>
                  <a:ext uri="{0D108BD9-81ED-4DB2-BD59-A6C34878D82A}">
                    <a16:rowId xmlns:a16="http://schemas.microsoft.com/office/drawing/2014/main" val="3240760369"/>
                  </a:ext>
                </a:extLst>
              </a:tr>
              <a:tr h="455959">
                <a:tc>
                  <a:txBody>
                    <a:bodyPr/>
                    <a:lstStyle/>
                    <a:p>
                      <a:pPr algn="l" fontAlgn="ctr"/>
                      <a:r>
                        <a:rPr lang="es-CR" sz="1400" u="none" strike="noStrike" dirty="0">
                          <a:effectLst/>
                        </a:rPr>
                        <a:t>Total de bienes en SICAMEP</a:t>
                      </a:r>
                      <a:endParaRPr lang="es-CR" sz="14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a:txBody>
                    <a:bodyPr/>
                    <a:lstStyle/>
                    <a:p>
                      <a:pPr algn="ctr" fontAlgn="ctr"/>
                      <a:r>
                        <a:rPr lang="es-CR" sz="1400" u="none" strike="noStrike" dirty="0">
                          <a:effectLst/>
                        </a:rPr>
                        <a:t>221</a:t>
                      </a:r>
                      <a:endParaRPr lang="es-CR" sz="14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a:txBody>
                    <a:bodyPr/>
                    <a:lstStyle/>
                    <a:p>
                      <a:pPr algn="ctr" fontAlgn="ctr"/>
                      <a:r>
                        <a:rPr lang="es-CR" sz="1400" u="none" strike="noStrike" dirty="0">
                          <a:effectLst/>
                        </a:rPr>
                        <a:t>100%</a:t>
                      </a:r>
                      <a:endParaRPr lang="es-CR" sz="14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extLst>
                  <a:ext uri="{0D108BD9-81ED-4DB2-BD59-A6C34878D82A}">
                    <a16:rowId xmlns:a16="http://schemas.microsoft.com/office/drawing/2014/main" val="1774576874"/>
                  </a:ext>
                </a:extLst>
              </a:tr>
              <a:tr h="306896">
                <a:tc>
                  <a:txBody>
                    <a:bodyPr/>
                    <a:lstStyle/>
                    <a:p>
                      <a:pPr algn="l" fontAlgn="ctr"/>
                      <a:r>
                        <a:rPr lang="es-CR" sz="1400" u="none" strike="noStrike">
                          <a:effectLst/>
                        </a:rPr>
                        <a:t>Bienes localizados</a:t>
                      </a:r>
                      <a:endParaRPr lang="es-CR" sz="14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a:txBody>
                    <a:bodyPr/>
                    <a:lstStyle/>
                    <a:p>
                      <a:pPr algn="ctr" fontAlgn="ctr"/>
                      <a:r>
                        <a:rPr lang="es-CR" sz="1400" u="none" strike="noStrike">
                          <a:effectLst/>
                        </a:rPr>
                        <a:t>207</a:t>
                      </a:r>
                      <a:endParaRPr lang="es-CR" sz="14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a:txBody>
                    <a:bodyPr/>
                    <a:lstStyle/>
                    <a:p>
                      <a:pPr algn="ctr" fontAlgn="ctr"/>
                      <a:r>
                        <a:rPr lang="es-CR" sz="1400" u="none" strike="noStrike">
                          <a:effectLst/>
                        </a:rPr>
                        <a:t>93.67%</a:t>
                      </a:r>
                      <a:endParaRPr lang="es-CR" sz="14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extLst>
                  <a:ext uri="{0D108BD9-81ED-4DB2-BD59-A6C34878D82A}">
                    <a16:rowId xmlns:a16="http://schemas.microsoft.com/office/drawing/2014/main" val="4279050894"/>
                  </a:ext>
                </a:extLst>
              </a:tr>
              <a:tr h="298127">
                <a:tc>
                  <a:txBody>
                    <a:bodyPr/>
                    <a:lstStyle/>
                    <a:p>
                      <a:pPr algn="l" fontAlgn="ctr"/>
                      <a:r>
                        <a:rPr lang="es-CR" sz="1400" u="none" strike="noStrike">
                          <a:effectLst/>
                        </a:rPr>
                        <a:t>Bienes no localizados</a:t>
                      </a:r>
                      <a:endParaRPr lang="es-CR" sz="14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a:txBody>
                    <a:bodyPr/>
                    <a:lstStyle/>
                    <a:p>
                      <a:pPr algn="ctr" fontAlgn="ctr"/>
                      <a:r>
                        <a:rPr lang="es-CR" sz="1400" u="none" strike="noStrike" dirty="0">
                          <a:effectLst/>
                        </a:rPr>
                        <a:t>14</a:t>
                      </a:r>
                      <a:endParaRPr lang="es-CR" sz="14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a:txBody>
                    <a:bodyPr/>
                    <a:lstStyle/>
                    <a:p>
                      <a:pPr algn="ctr" fontAlgn="ctr"/>
                      <a:r>
                        <a:rPr lang="es-CR" sz="1400" u="none" strike="noStrike" dirty="0">
                          <a:effectLst/>
                        </a:rPr>
                        <a:t>6.33%</a:t>
                      </a:r>
                      <a:endParaRPr lang="es-CR" sz="14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extLst>
                  <a:ext uri="{0D108BD9-81ED-4DB2-BD59-A6C34878D82A}">
                    <a16:rowId xmlns:a16="http://schemas.microsoft.com/office/drawing/2014/main" val="3865620275"/>
                  </a:ext>
                </a:extLst>
              </a:tr>
              <a:tr h="205182">
                <a:tc gridSpan="3">
                  <a:txBody>
                    <a:bodyPr/>
                    <a:lstStyle/>
                    <a:p>
                      <a:pPr algn="ctr" fontAlgn="ctr"/>
                      <a:r>
                        <a:rPr lang="es-CR" sz="1400" b="1" u="none" strike="noStrike" dirty="0">
                          <a:effectLst/>
                        </a:rPr>
                        <a:t>Bienes no registrados en SICAMEP</a:t>
                      </a:r>
                      <a:endParaRPr lang="es-CR" sz="1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14083809"/>
                  </a:ext>
                </a:extLst>
              </a:tr>
              <a:tr h="205182">
                <a:tc>
                  <a:txBody>
                    <a:bodyPr/>
                    <a:lstStyle/>
                    <a:p>
                      <a:pPr algn="l" fontAlgn="ctr"/>
                      <a:r>
                        <a:rPr lang="es-CR" sz="1400" u="none" strike="noStrike">
                          <a:effectLst/>
                        </a:rPr>
                        <a:t>No registrados</a:t>
                      </a:r>
                      <a:endParaRPr lang="es-CR" sz="14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gridSpan="2">
                  <a:txBody>
                    <a:bodyPr/>
                    <a:lstStyle/>
                    <a:p>
                      <a:pPr algn="ctr" fontAlgn="ctr"/>
                      <a:r>
                        <a:rPr lang="es-CR" sz="1400" u="none" strike="noStrike">
                          <a:effectLst/>
                        </a:rPr>
                        <a:t>22</a:t>
                      </a:r>
                      <a:endParaRPr lang="es-CR" sz="14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hMerge="1">
                  <a:txBody>
                    <a:bodyPr/>
                    <a:lstStyle/>
                    <a:p>
                      <a:endParaRPr lang="es-CR"/>
                    </a:p>
                  </a:txBody>
                  <a:tcPr/>
                </a:tc>
                <a:extLst>
                  <a:ext uri="{0D108BD9-81ED-4DB2-BD59-A6C34878D82A}">
                    <a16:rowId xmlns:a16="http://schemas.microsoft.com/office/drawing/2014/main" val="1253546876"/>
                  </a:ext>
                </a:extLst>
              </a:tr>
              <a:tr h="205182">
                <a:tc>
                  <a:txBody>
                    <a:bodyPr/>
                    <a:lstStyle/>
                    <a:p>
                      <a:pPr algn="l" fontAlgn="ctr"/>
                      <a:r>
                        <a:rPr lang="es-CR" sz="1400" u="none" strike="noStrike">
                          <a:effectLst/>
                        </a:rPr>
                        <a:t>Sin Placa</a:t>
                      </a:r>
                      <a:endParaRPr lang="es-CR" sz="1400" b="0"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gridSpan="2">
                  <a:txBody>
                    <a:bodyPr/>
                    <a:lstStyle/>
                    <a:p>
                      <a:pPr algn="ctr" fontAlgn="ctr"/>
                      <a:r>
                        <a:rPr lang="es-CR" sz="1400" u="none" strike="noStrike" dirty="0">
                          <a:effectLst/>
                        </a:rPr>
                        <a:t>4</a:t>
                      </a:r>
                      <a:endParaRPr lang="es-CR" sz="14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hMerge="1">
                  <a:txBody>
                    <a:bodyPr/>
                    <a:lstStyle/>
                    <a:p>
                      <a:endParaRPr lang="es-CR"/>
                    </a:p>
                  </a:txBody>
                  <a:tcPr/>
                </a:tc>
                <a:extLst>
                  <a:ext uri="{0D108BD9-81ED-4DB2-BD59-A6C34878D82A}">
                    <a16:rowId xmlns:a16="http://schemas.microsoft.com/office/drawing/2014/main" val="1823967196"/>
                  </a:ext>
                </a:extLst>
              </a:tr>
              <a:tr h="298127">
                <a:tc>
                  <a:txBody>
                    <a:bodyPr/>
                    <a:lstStyle/>
                    <a:p>
                      <a:pPr algn="l" fontAlgn="ctr"/>
                      <a:r>
                        <a:rPr lang="es-CR" sz="1400" u="none" strike="noStrike">
                          <a:effectLst/>
                        </a:rPr>
                        <a:t>Total no reportado</a:t>
                      </a:r>
                      <a:endParaRPr lang="es-CR" sz="1400" b="1" i="0" u="none" strike="noStrike">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gridSpan="2">
                  <a:txBody>
                    <a:bodyPr/>
                    <a:lstStyle/>
                    <a:p>
                      <a:pPr algn="ctr" fontAlgn="ctr"/>
                      <a:r>
                        <a:rPr lang="es-CR" sz="1400" u="none" strike="noStrike" dirty="0">
                          <a:effectLst/>
                        </a:rPr>
                        <a:t>26</a:t>
                      </a:r>
                      <a:endParaRPr lang="es-CR" sz="1400" b="1"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9525" marR="9525" marT="9525" marB="0" anchor="ctr"/>
                </a:tc>
                <a:tc hMerge="1">
                  <a:txBody>
                    <a:bodyPr/>
                    <a:lstStyle/>
                    <a:p>
                      <a:endParaRPr lang="es-CR"/>
                    </a:p>
                  </a:txBody>
                  <a:tcPr/>
                </a:tc>
                <a:extLst>
                  <a:ext uri="{0D108BD9-81ED-4DB2-BD59-A6C34878D82A}">
                    <a16:rowId xmlns:a16="http://schemas.microsoft.com/office/drawing/2014/main" val="4155962496"/>
                  </a:ext>
                </a:extLst>
              </a:tr>
            </a:tbl>
          </a:graphicData>
        </a:graphic>
      </p:graphicFrame>
      <p:sp>
        <p:nvSpPr>
          <p:cNvPr id="4" name="Freeform 6">
            <a:extLst>
              <a:ext uri="{FF2B5EF4-FFF2-40B4-BE49-F238E27FC236}">
                <a16:creationId xmlns:a16="http://schemas.microsoft.com/office/drawing/2014/main" id="{67949B6D-17CC-3639-6407-A1F1FA3F37FE}"/>
              </a:ext>
            </a:extLst>
          </p:cNvPr>
          <p:cNvSpPr/>
          <p:nvPr/>
        </p:nvSpPr>
        <p:spPr>
          <a:xfrm>
            <a:off x="88590" y="134055"/>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a:p>
        </p:txBody>
      </p:sp>
      <p:grpSp>
        <p:nvGrpSpPr>
          <p:cNvPr id="6" name="Group 22">
            <a:extLst>
              <a:ext uri="{FF2B5EF4-FFF2-40B4-BE49-F238E27FC236}">
                <a16:creationId xmlns:a16="http://schemas.microsoft.com/office/drawing/2014/main" id="{EBC6B266-2B38-11BF-08F2-F776C09C4BF0}"/>
              </a:ext>
            </a:extLst>
          </p:cNvPr>
          <p:cNvGrpSpPr/>
          <p:nvPr/>
        </p:nvGrpSpPr>
        <p:grpSpPr>
          <a:xfrm rot="5400000">
            <a:off x="7545098" y="-716252"/>
            <a:ext cx="642148" cy="2555656"/>
            <a:chOff x="0" y="0"/>
            <a:chExt cx="6323330" cy="6065520"/>
          </a:xfrm>
        </p:grpSpPr>
        <p:sp>
          <p:nvSpPr>
            <p:cNvPr id="7" name="Freeform 23">
              <a:extLst>
                <a:ext uri="{FF2B5EF4-FFF2-40B4-BE49-F238E27FC236}">
                  <a16:creationId xmlns:a16="http://schemas.microsoft.com/office/drawing/2014/main" id="{6F922E32-9D79-A4A4-0349-5AF5E450CE22}"/>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F2DAB0"/>
            </a:solidFill>
          </p:spPr>
          <p:txBody>
            <a:bodyPr/>
            <a:lstStyle/>
            <a:p>
              <a:endParaRPr lang="es-CR" sz="900" dirty="0"/>
            </a:p>
          </p:txBody>
        </p:sp>
      </p:grpSp>
      <p:sp>
        <p:nvSpPr>
          <p:cNvPr id="8" name="Rectángulo 7">
            <a:extLst>
              <a:ext uri="{FF2B5EF4-FFF2-40B4-BE49-F238E27FC236}">
                <a16:creationId xmlns:a16="http://schemas.microsoft.com/office/drawing/2014/main" id="{23EB70DD-1F07-C14A-28AA-1E3240E7F2A4}"/>
              </a:ext>
            </a:extLst>
          </p:cNvPr>
          <p:cNvSpPr/>
          <p:nvPr/>
        </p:nvSpPr>
        <p:spPr>
          <a:xfrm>
            <a:off x="5971183" y="264179"/>
            <a:ext cx="3172818"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CR" sz="2000" b="1" dirty="0">
                <a:solidFill>
                  <a:schemeClr val="bg1"/>
                </a:solidFill>
                <a:cs typeface="Arial" panose="020B0604020202020204" pitchFamily="34" charset="0"/>
              </a:rPr>
              <a:t>8. Verificaciones</a:t>
            </a:r>
          </a:p>
        </p:txBody>
      </p:sp>
      <p:pic>
        <p:nvPicPr>
          <p:cNvPr id="3" name="Imagen 2">
            <a:hlinkClick r:id="rId5" action="ppaction://hlinksldjump"/>
            <a:extLst>
              <a:ext uri="{FF2B5EF4-FFF2-40B4-BE49-F238E27FC236}">
                <a16:creationId xmlns:a16="http://schemas.microsoft.com/office/drawing/2014/main" id="{3F119E5C-463A-11EB-5916-DC99F2D185F0}"/>
              </a:ext>
            </a:extLst>
          </p:cNvPr>
          <p:cNvPicPr>
            <a:picLocks noChangeAspect="1"/>
          </p:cNvPicPr>
          <p:nvPr/>
        </p:nvPicPr>
        <p:blipFill>
          <a:blip r:embed="rId6"/>
          <a:stretch>
            <a:fillRect/>
          </a:stretch>
        </p:blipFill>
        <p:spPr>
          <a:xfrm>
            <a:off x="8244408" y="5968201"/>
            <a:ext cx="639489" cy="754269"/>
          </a:xfrm>
          <a:prstGeom prst="rect">
            <a:avLst/>
          </a:prstGeom>
        </p:spPr>
      </p:pic>
      <p:sp>
        <p:nvSpPr>
          <p:cNvPr id="2" name="TextBox 3">
            <a:extLst>
              <a:ext uri="{FF2B5EF4-FFF2-40B4-BE49-F238E27FC236}">
                <a16:creationId xmlns:a16="http://schemas.microsoft.com/office/drawing/2014/main" id="{EDCF27E1-B10C-69A9-795E-7AEA8B7D68A8}"/>
              </a:ext>
            </a:extLst>
          </p:cNvPr>
          <p:cNvSpPr txBox="1"/>
          <p:nvPr/>
        </p:nvSpPr>
        <p:spPr>
          <a:xfrm>
            <a:off x="5580112" y="1436944"/>
            <a:ext cx="1745391" cy="430887"/>
          </a:xfrm>
          <a:prstGeom prst="rect">
            <a:avLst/>
          </a:prstGeom>
        </p:spPr>
        <p:txBody>
          <a:bodyPr wrap="square" lIns="0" tIns="0" rIns="0" bIns="0" rtlCol="0" anchor="t">
            <a:spAutoFit/>
          </a:bodyPr>
          <a:lstStyle/>
          <a:p>
            <a:pPr algn="ctr"/>
            <a:r>
              <a:rPr lang="es-ES" sz="2800" spc="340" dirty="0">
                <a:solidFill>
                  <a:srgbClr val="CFAC65"/>
                </a:solidFill>
                <a:latin typeface="Poppins Ultra-Bold"/>
              </a:rPr>
              <a:t>Ejemplo:</a:t>
            </a:r>
            <a:endParaRPr lang="es-CR" sz="2800" spc="340" dirty="0">
              <a:solidFill>
                <a:srgbClr val="CFAC65"/>
              </a:solidFill>
              <a:latin typeface="Poppins Ultra-Bold"/>
            </a:endParaRPr>
          </a:p>
        </p:txBody>
      </p:sp>
    </p:spTree>
    <p:extLst>
      <p:ext uri="{BB962C8B-B14F-4D97-AF65-F5344CB8AC3E}">
        <p14:creationId xmlns:p14="http://schemas.microsoft.com/office/powerpoint/2010/main" val="2994417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353EB3C-41BE-D9DF-16F9-7C7BA21FC816}"/>
              </a:ext>
            </a:extLst>
          </p:cNvPr>
          <p:cNvGrpSpPr/>
          <p:nvPr/>
        </p:nvGrpSpPr>
        <p:grpSpPr>
          <a:xfrm rot="5400000">
            <a:off x="7344468" y="-872811"/>
            <a:ext cx="778899" cy="2867452"/>
            <a:chOff x="0" y="0"/>
            <a:chExt cx="6323330" cy="6065520"/>
          </a:xfrm>
        </p:grpSpPr>
        <p:sp>
          <p:nvSpPr>
            <p:cNvPr id="5" name="Freeform 3">
              <a:extLst>
                <a:ext uri="{FF2B5EF4-FFF2-40B4-BE49-F238E27FC236}">
                  <a16:creationId xmlns:a16="http://schemas.microsoft.com/office/drawing/2014/main" id="{03635851-B3DC-AEEA-9890-850792750ACA}"/>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sp>
        <p:nvSpPr>
          <p:cNvPr id="6" name="Freeform 6">
            <a:extLst>
              <a:ext uri="{FF2B5EF4-FFF2-40B4-BE49-F238E27FC236}">
                <a16:creationId xmlns:a16="http://schemas.microsoft.com/office/drawing/2014/main" id="{630C5822-DD2D-B1CE-1E4A-38495C81B1BB}"/>
              </a:ext>
            </a:extLst>
          </p:cNvPr>
          <p:cNvSpPr/>
          <p:nvPr/>
        </p:nvSpPr>
        <p:spPr>
          <a:xfrm>
            <a:off x="128643" y="55864"/>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sp>
        <p:nvSpPr>
          <p:cNvPr id="9" name="Rectángulo 8">
            <a:extLst>
              <a:ext uri="{FF2B5EF4-FFF2-40B4-BE49-F238E27FC236}">
                <a16:creationId xmlns:a16="http://schemas.microsoft.com/office/drawing/2014/main" id="{DE8AC016-3F47-1DEF-0F8E-BFC98790DC64}"/>
              </a:ext>
            </a:extLst>
          </p:cNvPr>
          <p:cNvSpPr/>
          <p:nvPr/>
        </p:nvSpPr>
        <p:spPr>
          <a:xfrm>
            <a:off x="6312291" y="273147"/>
            <a:ext cx="301635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9. Recomendaciones</a:t>
            </a:r>
          </a:p>
        </p:txBody>
      </p:sp>
      <p:grpSp>
        <p:nvGrpSpPr>
          <p:cNvPr id="13" name="Group 2">
            <a:extLst>
              <a:ext uri="{FF2B5EF4-FFF2-40B4-BE49-F238E27FC236}">
                <a16:creationId xmlns:a16="http://schemas.microsoft.com/office/drawing/2014/main" id="{68E7095B-DE68-4EF6-FA07-954BEC703B4C}"/>
              </a:ext>
            </a:extLst>
          </p:cNvPr>
          <p:cNvGrpSpPr/>
          <p:nvPr/>
        </p:nvGrpSpPr>
        <p:grpSpPr>
          <a:xfrm rot="-5400000">
            <a:off x="257323" y="1733177"/>
            <a:ext cx="354990" cy="914612"/>
            <a:chOff x="0" y="0"/>
            <a:chExt cx="2354580" cy="5581882"/>
          </a:xfrm>
        </p:grpSpPr>
        <p:sp>
          <p:nvSpPr>
            <p:cNvPr id="14" name="Freeform 3">
              <a:extLst>
                <a:ext uri="{FF2B5EF4-FFF2-40B4-BE49-F238E27FC236}">
                  <a16:creationId xmlns:a16="http://schemas.microsoft.com/office/drawing/2014/main" id="{11D06D3F-2FEA-00FC-39BE-F7450D97216B}"/>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a:p>
          </p:txBody>
        </p:sp>
      </p:grpSp>
      <p:grpSp>
        <p:nvGrpSpPr>
          <p:cNvPr id="15" name="Group 4">
            <a:extLst>
              <a:ext uri="{FF2B5EF4-FFF2-40B4-BE49-F238E27FC236}">
                <a16:creationId xmlns:a16="http://schemas.microsoft.com/office/drawing/2014/main" id="{38B2CE63-8BE2-2D55-FAD2-79CAD06C3256}"/>
              </a:ext>
            </a:extLst>
          </p:cNvPr>
          <p:cNvGrpSpPr/>
          <p:nvPr/>
        </p:nvGrpSpPr>
        <p:grpSpPr>
          <a:xfrm rot="-5400000">
            <a:off x="257324" y="2687762"/>
            <a:ext cx="354990" cy="914612"/>
            <a:chOff x="0" y="0"/>
            <a:chExt cx="2354580" cy="5581882"/>
          </a:xfrm>
        </p:grpSpPr>
        <p:sp>
          <p:nvSpPr>
            <p:cNvPr id="18" name="Freeform 5">
              <a:extLst>
                <a:ext uri="{FF2B5EF4-FFF2-40B4-BE49-F238E27FC236}">
                  <a16:creationId xmlns:a16="http://schemas.microsoft.com/office/drawing/2014/main" id="{DC6F9040-BB23-97DB-9030-EAFE47777507}"/>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a:p>
          </p:txBody>
        </p:sp>
      </p:grpSp>
      <p:grpSp>
        <p:nvGrpSpPr>
          <p:cNvPr id="19" name="Group 6">
            <a:extLst>
              <a:ext uri="{FF2B5EF4-FFF2-40B4-BE49-F238E27FC236}">
                <a16:creationId xmlns:a16="http://schemas.microsoft.com/office/drawing/2014/main" id="{608F0EF0-84D3-5441-3FFF-61AB25E4D367}"/>
              </a:ext>
            </a:extLst>
          </p:cNvPr>
          <p:cNvGrpSpPr/>
          <p:nvPr/>
        </p:nvGrpSpPr>
        <p:grpSpPr>
          <a:xfrm rot="-5400000">
            <a:off x="258295" y="3843794"/>
            <a:ext cx="357877" cy="909783"/>
            <a:chOff x="0" y="0"/>
            <a:chExt cx="2354580" cy="5581882"/>
          </a:xfrm>
        </p:grpSpPr>
        <p:sp>
          <p:nvSpPr>
            <p:cNvPr id="20" name="Freeform 7">
              <a:extLst>
                <a:ext uri="{FF2B5EF4-FFF2-40B4-BE49-F238E27FC236}">
                  <a16:creationId xmlns:a16="http://schemas.microsoft.com/office/drawing/2014/main" id="{1EEB041C-5680-E5BF-AF6F-D33244659776}"/>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a:p>
          </p:txBody>
        </p:sp>
      </p:grpSp>
      <p:sp>
        <p:nvSpPr>
          <p:cNvPr id="21" name="TextBox 9">
            <a:extLst>
              <a:ext uri="{FF2B5EF4-FFF2-40B4-BE49-F238E27FC236}">
                <a16:creationId xmlns:a16="http://schemas.microsoft.com/office/drawing/2014/main" id="{42564576-DBFE-FDE1-6716-88EEC5B06FE1}"/>
              </a:ext>
            </a:extLst>
          </p:cNvPr>
          <p:cNvSpPr txBox="1"/>
          <p:nvPr/>
        </p:nvSpPr>
        <p:spPr>
          <a:xfrm>
            <a:off x="986012" y="2052755"/>
            <a:ext cx="5544616" cy="307777"/>
          </a:xfrm>
          <a:prstGeom prst="rect">
            <a:avLst/>
          </a:prstGeom>
        </p:spPr>
        <p:txBody>
          <a:bodyPr wrap="square" lIns="0" tIns="0" rIns="0" bIns="0" rtlCol="0" anchor="t">
            <a:spAutoFit/>
          </a:bodyPr>
          <a:lstStyle/>
          <a:p>
            <a:pPr lvl="0"/>
            <a:r>
              <a:rPr lang="es-CR" sz="2000" dirty="0">
                <a:latin typeface="Lato" panose="020F0502020204030203" pitchFamily="34" charset="0"/>
                <a:ea typeface="Lato" panose="020F0502020204030203" pitchFamily="34" charset="0"/>
                <a:cs typeface="Lato" panose="020F0502020204030203" pitchFamily="34" charset="0"/>
              </a:rPr>
              <a:t>Realice los movimientos de activos en SICAMEP</a:t>
            </a:r>
            <a:r>
              <a:rPr lang="es-CR" sz="1600" dirty="0">
                <a:latin typeface="Lato" panose="020F0502020204030203" pitchFamily="34" charset="0"/>
                <a:ea typeface="Lato" panose="020F0502020204030203" pitchFamily="34" charset="0"/>
                <a:cs typeface="Lato" panose="020F0502020204030203" pitchFamily="34" charset="0"/>
              </a:rPr>
              <a:t>.</a:t>
            </a:r>
          </a:p>
        </p:txBody>
      </p:sp>
      <p:sp>
        <p:nvSpPr>
          <p:cNvPr id="23" name="TextBox 11">
            <a:extLst>
              <a:ext uri="{FF2B5EF4-FFF2-40B4-BE49-F238E27FC236}">
                <a16:creationId xmlns:a16="http://schemas.microsoft.com/office/drawing/2014/main" id="{8DDCB468-18DF-9DBF-98B8-2420B32DDBD7}"/>
              </a:ext>
            </a:extLst>
          </p:cNvPr>
          <p:cNvSpPr txBox="1"/>
          <p:nvPr/>
        </p:nvSpPr>
        <p:spPr>
          <a:xfrm>
            <a:off x="533523" y="2083087"/>
            <a:ext cx="243528" cy="245708"/>
          </a:xfrm>
          <a:prstGeom prst="rect">
            <a:avLst/>
          </a:prstGeom>
        </p:spPr>
        <p:txBody>
          <a:bodyPr lIns="0" tIns="0" rIns="0" bIns="0" rtlCol="0" anchor="t">
            <a:spAutoFit/>
          </a:bodyPr>
          <a:lstStyle/>
          <a:p>
            <a:pPr algn="ctr">
              <a:lnSpc>
                <a:spcPts val="2100"/>
              </a:lnSpc>
            </a:pPr>
            <a:r>
              <a:rPr lang="en-US" sz="1600" spc="150" dirty="0">
                <a:solidFill>
                  <a:srgbClr val="FFFFFF"/>
                </a:solidFill>
                <a:latin typeface="Lato Bold"/>
              </a:rPr>
              <a:t>1</a:t>
            </a:r>
          </a:p>
        </p:txBody>
      </p:sp>
      <p:sp>
        <p:nvSpPr>
          <p:cNvPr id="27" name="TextBox 9">
            <a:extLst>
              <a:ext uri="{FF2B5EF4-FFF2-40B4-BE49-F238E27FC236}">
                <a16:creationId xmlns:a16="http://schemas.microsoft.com/office/drawing/2014/main" id="{2590CF5C-A771-B120-442E-5D31483336E7}"/>
              </a:ext>
            </a:extLst>
          </p:cNvPr>
          <p:cNvSpPr txBox="1"/>
          <p:nvPr/>
        </p:nvSpPr>
        <p:spPr>
          <a:xfrm>
            <a:off x="949540" y="2898874"/>
            <a:ext cx="7720393" cy="615553"/>
          </a:xfrm>
          <a:prstGeom prst="rect">
            <a:avLst/>
          </a:prstGeom>
        </p:spPr>
        <p:txBody>
          <a:bodyPr wrap="square" lIns="0" tIns="0" rIns="0" bIns="0" rtlCol="0" anchor="t">
            <a:spAutoFit/>
          </a:bodyPr>
          <a:lstStyle/>
          <a:p>
            <a:pPr lvl="0" algn="just"/>
            <a:r>
              <a:rPr lang="es-ES" sz="2000" dirty="0">
                <a:latin typeface="Lato" panose="020F0502020204030203" pitchFamily="34" charset="0"/>
                <a:ea typeface="Lato" panose="020F0502020204030203" pitchFamily="34" charset="0"/>
                <a:cs typeface="Lato" panose="020F0502020204030203" pitchFamily="34" charset="0"/>
              </a:rPr>
              <a:t>Remita los formularios oportunamente al Depto. de Administración de Bienes y consérvelos para su respaldo.</a:t>
            </a:r>
            <a:endParaRPr lang="es-CR" sz="2000" dirty="0">
              <a:latin typeface="Lato" panose="020F0502020204030203" pitchFamily="34" charset="0"/>
              <a:ea typeface="Lato" panose="020F0502020204030203" pitchFamily="34" charset="0"/>
              <a:cs typeface="Lato" panose="020F0502020204030203" pitchFamily="34" charset="0"/>
            </a:endParaRPr>
          </a:p>
        </p:txBody>
      </p:sp>
      <p:sp>
        <p:nvSpPr>
          <p:cNvPr id="31" name="TextBox 16">
            <a:extLst>
              <a:ext uri="{FF2B5EF4-FFF2-40B4-BE49-F238E27FC236}">
                <a16:creationId xmlns:a16="http://schemas.microsoft.com/office/drawing/2014/main" id="{CF3AC4D4-BC27-BF61-C595-26A6ACBF5D31}"/>
              </a:ext>
            </a:extLst>
          </p:cNvPr>
          <p:cNvSpPr txBox="1"/>
          <p:nvPr/>
        </p:nvSpPr>
        <p:spPr>
          <a:xfrm>
            <a:off x="551881" y="3010512"/>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2</a:t>
            </a:r>
          </a:p>
        </p:txBody>
      </p:sp>
      <p:sp>
        <p:nvSpPr>
          <p:cNvPr id="32" name="CuadroTexto 31">
            <a:extLst>
              <a:ext uri="{FF2B5EF4-FFF2-40B4-BE49-F238E27FC236}">
                <a16:creationId xmlns:a16="http://schemas.microsoft.com/office/drawing/2014/main" id="{8FDED9D9-CB70-43CB-0E71-2773CC339C0B}"/>
              </a:ext>
            </a:extLst>
          </p:cNvPr>
          <p:cNvSpPr txBox="1"/>
          <p:nvPr/>
        </p:nvSpPr>
        <p:spPr>
          <a:xfrm>
            <a:off x="826170" y="4010683"/>
            <a:ext cx="7378656" cy="707886"/>
          </a:xfrm>
          <a:prstGeom prst="rect">
            <a:avLst/>
          </a:prstGeom>
          <a:noFill/>
        </p:spPr>
        <p:txBody>
          <a:bodyPr wrap="square">
            <a:spAutoFit/>
          </a:bodyPr>
          <a:lstStyle/>
          <a:p>
            <a:pPr lvl="0" algn="just"/>
            <a:r>
              <a:rPr lang="es-CR" sz="2000" dirty="0">
                <a:latin typeface="Lato" panose="020F0502020204030203" pitchFamily="34" charset="0"/>
                <a:ea typeface="Lato" panose="020F0502020204030203" pitchFamily="34" charset="0"/>
                <a:cs typeface="Lato" panose="020F0502020204030203" pitchFamily="34" charset="0"/>
              </a:rPr>
              <a:t>Verifique periódicamente la existencia física de los bienes que registra en SICAMEP y sus características.</a:t>
            </a:r>
          </a:p>
        </p:txBody>
      </p:sp>
      <p:sp>
        <p:nvSpPr>
          <p:cNvPr id="4" name="Título 1">
            <a:extLst>
              <a:ext uri="{FF2B5EF4-FFF2-40B4-BE49-F238E27FC236}">
                <a16:creationId xmlns:a16="http://schemas.microsoft.com/office/drawing/2014/main" id="{5E5B8239-90AC-7057-0B9C-F60D257FDEE4}"/>
              </a:ext>
            </a:extLst>
          </p:cNvPr>
          <p:cNvSpPr txBox="1">
            <a:spLocks/>
          </p:cNvSpPr>
          <p:nvPr/>
        </p:nvSpPr>
        <p:spPr>
          <a:xfrm>
            <a:off x="-67397" y="1249859"/>
            <a:ext cx="4673429" cy="598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R" sz="1800" b="1" spc="375" dirty="0">
              <a:solidFill>
                <a:srgbClr val="000000"/>
              </a:solidFill>
              <a:latin typeface="Arial" panose="020B0604020202020204" pitchFamily="34" charset="0"/>
              <a:ea typeface="Calibri" panose="020F0502020204030204" pitchFamily="34" charset="0"/>
              <a:cs typeface="+mn-cs"/>
            </a:endParaRPr>
          </a:p>
          <a:p>
            <a:r>
              <a:rPr lang="es-CR" sz="1800" b="1" spc="375" dirty="0">
                <a:solidFill>
                  <a:srgbClr val="000000"/>
                </a:solidFill>
                <a:latin typeface="Arial" panose="020B0604020202020204" pitchFamily="34" charset="0"/>
                <a:ea typeface="Calibri" panose="020F0502020204030204" pitchFamily="34" charset="0"/>
                <a:cs typeface="+mn-cs"/>
              </a:rPr>
              <a:t>Sugerencias generales</a:t>
            </a:r>
            <a:br>
              <a:rPr lang="es-ES" sz="2400" b="1" spc="375" dirty="0">
                <a:solidFill>
                  <a:srgbClr val="182951"/>
                </a:solidFill>
                <a:latin typeface="Poppins Ultra-Bold"/>
                <a:ea typeface="+mn-ea"/>
                <a:cs typeface="+mn-cs"/>
              </a:rPr>
            </a:br>
            <a:endParaRPr lang="es-CR" sz="2400" b="1" spc="375" dirty="0">
              <a:solidFill>
                <a:srgbClr val="182951"/>
              </a:solidFill>
              <a:latin typeface="Poppins Ultra-Bold"/>
              <a:ea typeface="+mn-ea"/>
              <a:cs typeface="+mn-cs"/>
            </a:endParaRPr>
          </a:p>
        </p:txBody>
      </p:sp>
      <p:pic>
        <p:nvPicPr>
          <p:cNvPr id="7" name="Imagen 6">
            <a:hlinkClick r:id="rId4" action="ppaction://hlinksldjump"/>
            <a:extLst>
              <a:ext uri="{FF2B5EF4-FFF2-40B4-BE49-F238E27FC236}">
                <a16:creationId xmlns:a16="http://schemas.microsoft.com/office/drawing/2014/main" id="{B6352608-DAED-437E-480A-E301831ACD3E}"/>
              </a:ext>
            </a:extLst>
          </p:cNvPr>
          <p:cNvPicPr>
            <a:picLocks noChangeAspect="1"/>
          </p:cNvPicPr>
          <p:nvPr/>
        </p:nvPicPr>
        <p:blipFill>
          <a:blip r:embed="rId5"/>
          <a:stretch>
            <a:fillRect/>
          </a:stretch>
        </p:blipFill>
        <p:spPr>
          <a:xfrm>
            <a:off x="8244408" y="5968201"/>
            <a:ext cx="639489" cy="754269"/>
          </a:xfrm>
          <a:prstGeom prst="rect">
            <a:avLst/>
          </a:prstGeom>
        </p:spPr>
      </p:pic>
      <p:sp>
        <p:nvSpPr>
          <p:cNvPr id="28" name="TextBox 16">
            <a:extLst>
              <a:ext uri="{FF2B5EF4-FFF2-40B4-BE49-F238E27FC236}">
                <a16:creationId xmlns:a16="http://schemas.microsoft.com/office/drawing/2014/main" id="{EF05E88E-44AD-2863-0B38-1567A51FF937}"/>
              </a:ext>
            </a:extLst>
          </p:cNvPr>
          <p:cNvSpPr txBox="1"/>
          <p:nvPr/>
        </p:nvSpPr>
        <p:spPr>
          <a:xfrm>
            <a:off x="522805" y="4132691"/>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3</a:t>
            </a:r>
          </a:p>
        </p:txBody>
      </p:sp>
      <p:sp>
        <p:nvSpPr>
          <p:cNvPr id="35" name="TextBox 16">
            <a:extLst>
              <a:ext uri="{FF2B5EF4-FFF2-40B4-BE49-F238E27FC236}">
                <a16:creationId xmlns:a16="http://schemas.microsoft.com/office/drawing/2014/main" id="{C72E492A-516F-BF9D-99CA-F29A14BB932D}"/>
              </a:ext>
            </a:extLst>
          </p:cNvPr>
          <p:cNvSpPr txBox="1"/>
          <p:nvPr/>
        </p:nvSpPr>
        <p:spPr>
          <a:xfrm>
            <a:off x="574282" y="6195886"/>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7</a:t>
            </a:r>
          </a:p>
        </p:txBody>
      </p:sp>
      <p:grpSp>
        <p:nvGrpSpPr>
          <p:cNvPr id="37" name="Group 6">
            <a:extLst>
              <a:ext uri="{FF2B5EF4-FFF2-40B4-BE49-F238E27FC236}">
                <a16:creationId xmlns:a16="http://schemas.microsoft.com/office/drawing/2014/main" id="{728F7CBD-98E3-AAF3-39E5-53B45D5A4EB3}"/>
              </a:ext>
            </a:extLst>
          </p:cNvPr>
          <p:cNvGrpSpPr/>
          <p:nvPr/>
        </p:nvGrpSpPr>
        <p:grpSpPr>
          <a:xfrm rot="-5400000">
            <a:off x="275953" y="5083713"/>
            <a:ext cx="357877" cy="909783"/>
            <a:chOff x="0" y="0"/>
            <a:chExt cx="2354580" cy="5581882"/>
          </a:xfrm>
        </p:grpSpPr>
        <p:sp>
          <p:nvSpPr>
            <p:cNvPr id="38" name="Freeform 7">
              <a:extLst>
                <a:ext uri="{FF2B5EF4-FFF2-40B4-BE49-F238E27FC236}">
                  <a16:creationId xmlns:a16="http://schemas.microsoft.com/office/drawing/2014/main" id="{BA0C7EE2-4DAE-66DB-EDEA-6287218FEFF4}"/>
                </a:ext>
              </a:extLst>
            </p:cNvPr>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a:p>
          </p:txBody>
        </p:sp>
      </p:grpSp>
      <p:sp>
        <p:nvSpPr>
          <p:cNvPr id="39" name="TextBox 16">
            <a:extLst>
              <a:ext uri="{FF2B5EF4-FFF2-40B4-BE49-F238E27FC236}">
                <a16:creationId xmlns:a16="http://schemas.microsoft.com/office/drawing/2014/main" id="{981F7602-AA83-5365-D5FA-0B1589A72495}"/>
              </a:ext>
            </a:extLst>
          </p:cNvPr>
          <p:cNvSpPr txBox="1"/>
          <p:nvPr/>
        </p:nvSpPr>
        <p:spPr>
          <a:xfrm>
            <a:off x="574282" y="5404049"/>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4</a:t>
            </a:r>
          </a:p>
        </p:txBody>
      </p:sp>
      <p:sp>
        <p:nvSpPr>
          <p:cNvPr id="40" name="CuadroTexto 39">
            <a:extLst>
              <a:ext uri="{FF2B5EF4-FFF2-40B4-BE49-F238E27FC236}">
                <a16:creationId xmlns:a16="http://schemas.microsoft.com/office/drawing/2014/main" id="{B399B5FF-D216-C82D-8F3E-ABB79E88C439}"/>
              </a:ext>
            </a:extLst>
          </p:cNvPr>
          <p:cNvSpPr txBox="1"/>
          <p:nvPr/>
        </p:nvSpPr>
        <p:spPr>
          <a:xfrm>
            <a:off x="854122" y="5254198"/>
            <a:ext cx="7378656" cy="707886"/>
          </a:xfrm>
          <a:prstGeom prst="rect">
            <a:avLst/>
          </a:prstGeom>
          <a:noFill/>
        </p:spPr>
        <p:txBody>
          <a:bodyPr wrap="square">
            <a:spAutoFit/>
          </a:bodyPr>
          <a:lstStyle/>
          <a:p>
            <a:pPr lvl="0" algn="just"/>
            <a:r>
              <a:rPr lang="es-CR" sz="2000" dirty="0">
                <a:latin typeface="Lato" panose="020F0502020204030203" pitchFamily="34" charset="0"/>
                <a:ea typeface="Lato" panose="020F0502020204030203" pitchFamily="34" charset="0"/>
                <a:cs typeface="Lato" panose="020F0502020204030203" pitchFamily="34" charset="0"/>
              </a:rPr>
              <a:t>Revise el estado de las identificaciones de sus bienes y en caso de ser necesario solicite la reposición.</a:t>
            </a:r>
          </a:p>
        </p:txBody>
      </p:sp>
    </p:spTree>
    <p:extLst>
      <p:ext uri="{BB962C8B-B14F-4D97-AF65-F5344CB8AC3E}">
        <p14:creationId xmlns:p14="http://schemas.microsoft.com/office/powerpoint/2010/main" val="1997255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353EB3C-41BE-D9DF-16F9-7C7BA21FC816}"/>
              </a:ext>
            </a:extLst>
          </p:cNvPr>
          <p:cNvGrpSpPr/>
          <p:nvPr/>
        </p:nvGrpSpPr>
        <p:grpSpPr>
          <a:xfrm rot="5400000">
            <a:off x="7344468" y="-872811"/>
            <a:ext cx="778899" cy="2867452"/>
            <a:chOff x="0" y="0"/>
            <a:chExt cx="6323330" cy="6065520"/>
          </a:xfrm>
        </p:grpSpPr>
        <p:sp>
          <p:nvSpPr>
            <p:cNvPr id="5" name="Freeform 3">
              <a:extLst>
                <a:ext uri="{FF2B5EF4-FFF2-40B4-BE49-F238E27FC236}">
                  <a16:creationId xmlns:a16="http://schemas.microsoft.com/office/drawing/2014/main" id="{03635851-B3DC-AEEA-9890-850792750ACA}"/>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182951"/>
            </a:solidFill>
          </p:spPr>
          <p:txBody>
            <a:bodyPr/>
            <a:lstStyle/>
            <a:p>
              <a:endParaRPr lang="es-CR" sz="90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sp>
        <p:nvSpPr>
          <p:cNvPr id="6" name="Freeform 6">
            <a:extLst>
              <a:ext uri="{FF2B5EF4-FFF2-40B4-BE49-F238E27FC236}">
                <a16:creationId xmlns:a16="http://schemas.microsoft.com/office/drawing/2014/main" id="{630C5822-DD2D-B1CE-1E4A-38495C81B1BB}"/>
              </a:ext>
            </a:extLst>
          </p:cNvPr>
          <p:cNvSpPr/>
          <p:nvPr/>
        </p:nvSpPr>
        <p:spPr>
          <a:xfrm>
            <a:off x="128643" y="55864"/>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a:p>
        </p:txBody>
      </p:sp>
      <p:sp>
        <p:nvSpPr>
          <p:cNvPr id="9" name="Rectángulo 8">
            <a:extLst>
              <a:ext uri="{FF2B5EF4-FFF2-40B4-BE49-F238E27FC236}">
                <a16:creationId xmlns:a16="http://schemas.microsoft.com/office/drawing/2014/main" id="{DE8AC016-3F47-1DEF-0F8E-BFC98790DC64}"/>
              </a:ext>
            </a:extLst>
          </p:cNvPr>
          <p:cNvSpPr/>
          <p:nvPr/>
        </p:nvSpPr>
        <p:spPr>
          <a:xfrm>
            <a:off x="6312291" y="273147"/>
            <a:ext cx="3016353"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9. Recomendaciones</a:t>
            </a:r>
          </a:p>
        </p:txBody>
      </p:sp>
      <p:grpSp>
        <p:nvGrpSpPr>
          <p:cNvPr id="29" name="Group 6">
            <a:extLst>
              <a:ext uri="{FF2B5EF4-FFF2-40B4-BE49-F238E27FC236}">
                <a16:creationId xmlns:a16="http://schemas.microsoft.com/office/drawing/2014/main" id="{0D04DFAE-B466-F3A2-925A-4644A856491A}"/>
              </a:ext>
            </a:extLst>
          </p:cNvPr>
          <p:cNvGrpSpPr/>
          <p:nvPr/>
        </p:nvGrpSpPr>
        <p:grpSpPr>
          <a:xfrm rot="-5400000">
            <a:off x="276050" y="2048097"/>
            <a:ext cx="357684" cy="909783"/>
            <a:chOff x="3450721" y="-258512"/>
            <a:chExt cx="2353310" cy="5581882"/>
          </a:xfrm>
        </p:grpSpPr>
        <p:sp>
          <p:nvSpPr>
            <p:cNvPr id="30" name="Freeform 7">
              <a:extLst>
                <a:ext uri="{FF2B5EF4-FFF2-40B4-BE49-F238E27FC236}">
                  <a16:creationId xmlns:a16="http://schemas.microsoft.com/office/drawing/2014/main" id="{A712B8B5-F308-FC65-03E7-D593AE083916}"/>
                </a:ext>
              </a:extLst>
            </p:cNvPr>
            <p:cNvSpPr/>
            <p:nvPr/>
          </p:nvSpPr>
          <p:spPr>
            <a:xfrm>
              <a:off x="3450721" y="-258512"/>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dirty="0"/>
            </a:p>
          </p:txBody>
        </p:sp>
      </p:grpSp>
      <p:sp>
        <p:nvSpPr>
          <p:cNvPr id="31" name="TextBox 16">
            <a:extLst>
              <a:ext uri="{FF2B5EF4-FFF2-40B4-BE49-F238E27FC236}">
                <a16:creationId xmlns:a16="http://schemas.microsoft.com/office/drawing/2014/main" id="{CF3AC4D4-BC27-BF61-C595-26A6ACBF5D31}"/>
              </a:ext>
            </a:extLst>
          </p:cNvPr>
          <p:cNvSpPr txBox="1"/>
          <p:nvPr/>
        </p:nvSpPr>
        <p:spPr>
          <a:xfrm>
            <a:off x="547024" y="2343260"/>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5</a:t>
            </a:r>
          </a:p>
        </p:txBody>
      </p:sp>
      <p:sp>
        <p:nvSpPr>
          <p:cNvPr id="2" name="CuadroTexto 1">
            <a:extLst>
              <a:ext uri="{FF2B5EF4-FFF2-40B4-BE49-F238E27FC236}">
                <a16:creationId xmlns:a16="http://schemas.microsoft.com/office/drawing/2014/main" id="{94D72703-1183-7038-0BB2-BE96A9853715}"/>
              </a:ext>
            </a:extLst>
          </p:cNvPr>
          <p:cNvSpPr txBox="1"/>
          <p:nvPr/>
        </p:nvSpPr>
        <p:spPr>
          <a:xfrm>
            <a:off x="880765" y="4988549"/>
            <a:ext cx="7378656" cy="707886"/>
          </a:xfrm>
          <a:prstGeom prst="rect">
            <a:avLst/>
          </a:prstGeom>
          <a:noFill/>
        </p:spPr>
        <p:txBody>
          <a:bodyPr wrap="square">
            <a:spAutoFit/>
          </a:bodyPr>
          <a:lstStyle/>
          <a:p>
            <a:pPr lvl="0" algn="just"/>
            <a:r>
              <a:rPr lang="es-CR" sz="2000" dirty="0">
                <a:latin typeface="Lato" panose="020F0502020204030203" pitchFamily="34" charset="0"/>
                <a:ea typeface="Lato" panose="020F0502020204030203" pitchFamily="34" charset="0"/>
                <a:cs typeface="Lato" panose="020F0502020204030203" pitchFamily="34" charset="0"/>
              </a:rPr>
              <a:t>En caso de dudas comuníquese con el Depto. de Administración de Bienes</a:t>
            </a:r>
            <a:r>
              <a:rPr lang="es-CR" sz="1600" dirty="0">
                <a:latin typeface="Lato" panose="020F0502020204030203" pitchFamily="34" charset="0"/>
                <a:ea typeface="Lato" panose="020F0502020204030203" pitchFamily="34" charset="0"/>
                <a:cs typeface="Lato" panose="020F0502020204030203" pitchFamily="34" charset="0"/>
              </a:rPr>
              <a:t>. </a:t>
            </a:r>
          </a:p>
        </p:txBody>
      </p:sp>
      <p:sp>
        <p:nvSpPr>
          <p:cNvPr id="4" name="Título 1">
            <a:extLst>
              <a:ext uri="{FF2B5EF4-FFF2-40B4-BE49-F238E27FC236}">
                <a16:creationId xmlns:a16="http://schemas.microsoft.com/office/drawing/2014/main" id="{5E5B8239-90AC-7057-0B9C-F60D257FDEE4}"/>
              </a:ext>
            </a:extLst>
          </p:cNvPr>
          <p:cNvSpPr txBox="1">
            <a:spLocks/>
          </p:cNvSpPr>
          <p:nvPr/>
        </p:nvSpPr>
        <p:spPr>
          <a:xfrm>
            <a:off x="-67397" y="1249859"/>
            <a:ext cx="4673429" cy="598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CR" sz="1800" b="1" spc="375" dirty="0">
              <a:solidFill>
                <a:srgbClr val="000000"/>
              </a:solidFill>
              <a:latin typeface="Arial" panose="020B0604020202020204" pitchFamily="34" charset="0"/>
              <a:ea typeface="Calibri" panose="020F0502020204030204" pitchFamily="34" charset="0"/>
              <a:cs typeface="+mn-cs"/>
            </a:endParaRPr>
          </a:p>
          <a:p>
            <a:r>
              <a:rPr lang="es-CR" sz="1800" b="1" spc="375" dirty="0">
                <a:solidFill>
                  <a:srgbClr val="000000"/>
                </a:solidFill>
                <a:latin typeface="Arial" panose="020B0604020202020204" pitchFamily="34" charset="0"/>
                <a:ea typeface="Calibri" panose="020F0502020204030204" pitchFamily="34" charset="0"/>
                <a:cs typeface="+mn-cs"/>
              </a:rPr>
              <a:t>Sugerencias generales</a:t>
            </a:r>
            <a:br>
              <a:rPr lang="es-ES" sz="2400" b="1" spc="375" dirty="0">
                <a:solidFill>
                  <a:srgbClr val="182951"/>
                </a:solidFill>
                <a:latin typeface="Poppins Ultra-Bold"/>
                <a:ea typeface="+mn-ea"/>
                <a:cs typeface="+mn-cs"/>
              </a:rPr>
            </a:br>
            <a:endParaRPr lang="es-CR" sz="2400" b="1" spc="375" dirty="0">
              <a:solidFill>
                <a:srgbClr val="182951"/>
              </a:solidFill>
              <a:latin typeface="Poppins Ultra-Bold"/>
              <a:ea typeface="+mn-ea"/>
              <a:cs typeface="+mn-cs"/>
            </a:endParaRPr>
          </a:p>
        </p:txBody>
      </p:sp>
      <p:pic>
        <p:nvPicPr>
          <p:cNvPr id="7" name="Imagen 6">
            <a:hlinkClick r:id="rId4" action="ppaction://hlinksldjump"/>
            <a:extLst>
              <a:ext uri="{FF2B5EF4-FFF2-40B4-BE49-F238E27FC236}">
                <a16:creationId xmlns:a16="http://schemas.microsoft.com/office/drawing/2014/main" id="{B6352608-DAED-437E-480A-E301831ACD3E}"/>
              </a:ext>
            </a:extLst>
          </p:cNvPr>
          <p:cNvPicPr>
            <a:picLocks noChangeAspect="1"/>
          </p:cNvPicPr>
          <p:nvPr/>
        </p:nvPicPr>
        <p:blipFill>
          <a:blip r:embed="rId5"/>
          <a:stretch>
            <a:fillRect/>
          </a:stretch>
        </p:blipFill>
        <p:spPr>
          <a:xfrm>
            <a:off x="8244408" y="5968201"/>
            <a:ext cx="639489" cy="754269"/>
          </a:xfrm>
          <a:prstGeom prst="rect">
            <a:avLst/>
          </a:prstGeom>
        </p:spPr>
      </p:pic>
      <p:grpSp>
        <p:nvGrpSpPr>
          <p:cNvPr id="8" name="Group 6">
            <a:extLst>
              <a:ext uri="{FF2B5EF4-FFF2-40B4-BE49-F238E27FC236}">
                <a16:creationId xmlns:a16="http://schemas.microsoft.com/office/drawing/2014/main" id="{8902DA99-C0CE-8A0C-1809-8EB353403378}"/>
              </a:ext>
            </a:extLst>
          </p:cNvPr>
          <p:cNvGrpSpPr/>
          <p:nvPr/>
        </p:nvGrpSpPr>
        <p:grpSpPr>
          <a:xfrm rot="-5400000">
            <a:off x="263719" y="3492080"/>
            <a:ext cx="357684" cy="909783"/>
            <a:chOff x="3450721" y="-258512"/>
            <a:chExt cx="2353310" cy="5581882"/>
          </a:xfrm>
        </p:grpSpPr>
        <p:sp>
          <p:nvSpPr>
            <p:cNvPr id="10" name="Freeform 7">
              <a:extLst>
                <a:ext uri="{FF2B5EF4-FFF2-40B4-BE49-F238E27FC236}">
                  <a16:creationId xmlns:a16="http://schemas.microsoft.com/office/drawing/2014/main" id="{CC0BA170-EF3F-19B0-E3B6-32157A460962}"/>
                </a:ext>
              </a:extLst>
            </p:cNvPr>
            <p:cNvSpPr/>
            <p:nvPr/>
          </p:nvSpPr>
          <p:spPr>
            <a:xfrm>
              <a:off x="3450721" y="-258512"/>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dirty="0"/>
            </a:p>
          </p:txBody>
        </p:sp>
      </p:grpSp>
      <p:sp>
        <p:nvSpPr>
          <p:cNvPr id="11" name="TextBox 16">
            <a:extLst>
              <a:ext uri="{FF2B5EF4-FFF2-40B4-BE49-F238E27FC236}">
                <a16:creationId xmlns:a16="http://schemas.microsoft.com/office/drawing/2014/main" id="{712F6877-A0FB-0466-FFC6-9C75EE99C7B6}"/>
              </a:ext>
            </a:extLst>
          </p:cNvPr>
          <p:cNvSpPr txBox="1"/>
          <p:nvPr/>
        </p:nvSpPr>
        <p:spPr>
          <a:xfrm>
            <a:off x="546384" y="3804803"/>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6</a:t>
            </a:r>
          </a:p>
        </p:txBody>
      </p:sp>
      <p:grpSp>
        <p:nvGrpSpPr>
          <p:cNvPr id="16" name="Group 6">
            <a:extLst>
              <a:ext uri="{FF2B5EF4-FFF2-40B4-BE49-F238E27FC236}">
                <a16:creationId xmlns:a16="http://schemas.microsoft.com/office/drawing/2014/main" id="{395349DB-8251-AC12-9B4E-30ABA9E1044A}"/>
              </a:ext>
            </a:extLst>
          </p:cNvPr>
          <p:cNvGrpSpPr/>
          <p:nvPr/>
        </p:nvGrpSpPr>
        <p:grpSpPr>
          <a:xfrm rot="-5400000">
            <a:off x="274204" y="4794430"/>
            <a:ext cx="357684" cy="909783"/>
            <a:chOff x="3450721" y="-258512"/>
            <a:chExt cx="2353310" cy="5581882"/>
          </a:xfrm>
        </p:grpSpPr>
        <p:sp>
          <p:nvSpPr>
            <p:cNvPr id="22" name="Freeform 7">
              <a:extLst>
                <a:ext uri="{FF2B5EF4-FFF2-40B4-BE49-F238E27FC236}">
                  <a16:creationId xmlns:a16="http://schemas.microsoft.com/office/drawing/2014/main" id="{642EEF8E-E199-25D0-9A75-6D2DFC3C5C43}"/>
                </a:ext>
              </a:extLst>
            </p:cNvPr>
            <p:cNvSpPr/>
            <p:nvPr/>
          </p:nvSpPr>
          <p:spPr>
            <a:xfrm>
              <a:off x="3450721" y="-258512"/>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dirty="0"/>
            </a:p>
          </p:txBody>
        </p:sp>
      </p:grpSp>
      <p:sp>
        <p:nvSpPr>
          <p:cNvPr id="25" name="CuadroTexto 24">
            <a:extLst>
              <a:ext uri="{FF2B5EF4-FFF2-40B4-BE49-F238E27FC236}">
                <a16:creationId xmlns:a16="http://schemas.microsoft.com/office/drawing/2014/main" id="{7AB1496C-AFFC-C084-D01F-B60610814447}"/>
              </a:ext>
            </a:extLst>
          </p:cNvPr>
          <p:cNvSpPr txBox="1"/>
          <p:nvPr/>
        </p:nvSpPr>
        <p:spPr>
          <a:xfrm>
            <a:off x="883680" y="2254664"/>
            <a:ext cx="7378656" cy="1015663"/>
          </a:xfrm>
          <a:prstGeom prst="rect">
            <a:avLst/>
          </a:prstGeom>
          <a:noFill/>
        </p:spPr>
        <p:txBody>
          <a:bodyPr wrap="square">
            <a:spAutoFit/>
          </a:bodyPr>
          <a:lstStyle/>
          <a:p>
            <a:pPr lvl="0" algn="just"/>
            <a:r>
              <a:rPr lang="es-ES" sz="2000" dirty="0">
                <a:latin typeface="Lato" panose="020F0502020204030203" pitchFamily="34" charset="0"/>
                <a:ea typeface="Lato" panose="020F0502020204030203" pitchFamily="34" charset="0"/>
                <a:cs typeface="Lato" panose="020F0502020204030203" pitchFamily="34" charset="0"/>
              </a:rPr>
              <a:t>Si ingresa bienes personales a la institución, debe comunicar vía oficio su ingreso, si es posible adjuntando copia de la factura de compra.</a:t>
            </a:r>
            <a:endParaRPr lang="es-CR" sz="2000" dirty="0">
              <a:latin typeface="Lato" panose="020F0502020204030203" pitchFamily="34" charset="0"/>
              <a:ea typeface="Lato" panose="020F0502020204030203" pitchFamily="34" charset="0"/>
              <a:cs typeface="Lato" panose="020F0502020204030203" pitchFamily="34" charset="0"/>
            </a:endParaRPr>
          </a:p>
        </p:txBody>
      </p:sp>
      <p:sp>
        <p:nvSpPr>
          <p:cNvPr id="28" name="TextBox 16">
            <a:extLst>
              <a:ext uri="{FF2B5EF4-FFF2-40B4-BE49-F238E27FC236}">
                <a16:creationId xmlns:a16="http://schemas.microsoft.com/office/drawing/2014/main" id="{EF05E88E-44AD-2863-0B38-1567A51FF937}"/>
              </a:ext>
            </a:extLst>
          </p:cNvPr>
          <p:cNvSpPr txBox="1"/>
          <p:nvPr/>
        </p:nvSpPr>
        <p:spPr>
          <a:xfrm>
            <a:off x="550187" y="5118988"/>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7</a:t>
            </a:r>
          </a:p>
        </p:txBody>
      </p:sp>
      <p:grpSp>
        <p:nvGrpSpPr>
          <p:cNvPr id="33" name="Group 6">
            <a:extLst>
              <a:ext uri="{FF2B5EF4-FFF2-40B4-BE49-F238E27FC236}">
                <a16:creationId xmlns:a16="http://schemas.microsoft.com/office/drawing/2014/main" id="{B6F7D59D-9846-B525-1511-57A09604B73C}"/>
              </a:ext>
            </a:extLst>
          </p:cNvPr>
          <p:cNvGrpSpPr/>
          <p:nvPr/>
        </p:nvGrpSpPr>
        <p:grpSpPr>
          <a:xfrm rot="-5400000">
            <a:off x="274204" y="5800359"/>
            <a:ext cx="357684" cy="909783"/>
            <a:chOff x="3450721" y="-258512"/>
            <a:chExt cx="2353310" cy="5581882"/>
          </a:xfrm>
        </p:grpSpPr>
        <p:sp>
          <p:nvSpPr>
            <p:cNvPr id="34" name="Freeform 7">
              <a:extLst>
                <a:ext uri="{FF2B5EF4-FFF2-40B4-BE49-F238E27FC236}">
                  <a16:creationId xmlns:a16="http://schemas.microsoft.com/office/drawing/2014/main" id="{30DCD8D7-5438-DABC-832C-178BDDCDE293}"/>
                </a:ext>
              </a:extLst>
            </p:cNvPr>
            <p:cNvSpPr/>
            <p:nvPr/>
          </p:nvSpPr>
          <p:spPr>
            <a:xfrm>
              <a:off x="3450721" y="-258512"/>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4"/>
                  </a:cubicBezTo>
                  <a:lnTo>
                    <a:pt x="2353310" y="0"/>
                  </a:lnTo>
                  <a:lnTo>
                    <a:pt x="0" y="0"/>
                  </a:lnTo>
                  <a:lnTo>
                    <a:pt x="0" y="4410668"/>
                  </a:lnTo>
                  <a:cubicBezTo>
                    <a:pt x="6350" y="4926562"/>
                    <a:pt x="331470" y="5355822"/>
                    <a:pt x="784860" y="5514572"/>
                  </a:cubicBezTo>
                  <a:close/>
                </a:path>
              </a:pathLst>
            </a:custGeom>
            <a:solidFill>
              <a:srgbClr val="CFAC65"/>
            </a:solidFill>
          </p:spPr>
          <p:txBody>
            <a:bodyPr/>
            <a:lstStyle/>
            <a:p>
              <a:endParaRPr lang="es-CR" sz="1100" dirty="0"/>
            </a:p>
          </p:txBody>
        </p:sp>
      </p:grpSp>
      <p:sp>
        <p:nvSpPr>
          <p:cNvPr id="35" name="TextBox 16">
            <a:extLst>
              <a:ext uri="{FF2B5EF4-FFF2-40B4-BE49-F238E27FC236}">
                <a16:creationId xmlns:a16="http://schemas.microsoft.com/office/drawing/2014/main" id="{C72E492A-516F-BF9D-99CA-F29A14BB932D}"/>
              </a:ext>
            </a:extLst>
          </p:cNvPr>
          <p:cNvSpPr txBox="1"/>
          <p:nvPr/>
        </p:nvSpPr>
        <p:spPr>
          <a:xfrm>
            <a:off x="569856" y="6124016"/>
            <a:ext cx="243528" cy="269304"/>
          </a:xfrm>
          <a:prstGeom prst="rect">
            <a:avLst/>
          </a:prstGeom>
        </p:spPr>
        <p:txBody>
          <a:bodyPr lIns="0" tIns="0" rIns="0" bIns="0" rtlCol="0" anchor="t">
            <a:spAutoFit/>
          </a:bodyPr>
          <a:lstStyle/>
          <a:p>
            <a:pPr algn="ctr">
              <a:lnSpc>
                <a:spcPts val="2100"/>
              </a:lnSpc>
            </a:pPr>
            <a:r>
              <a:rPr lang="en-US" spc="150" dirty="0">
                <a:solidFill>
                  <a:srgbClr val="FFFFFF"/>
                </a:solidFill>
                <a:latin typeface="Lato Bold"/>
              </a:rPr>
              <a:t>8</a:t>
            </a:r>
          </a:p>
        </p:txBody>
      </p:sp>
      <p:sp>
        <p:nvSpPr>
          <p:cNvPr id="36" name="CuadroTexto 35">
            <a:extLst>
              <a:ext uri="{FF2B5EF4-FFF2-40B4-BE49-F238E27FC236}">
                <a16:creationId xmlns:a16="http://schemas.microsoft.com/office/drawing/2014/main" id="{497601A2-FC15-0421-47D2-C87A958089C0}"/>
              </a:ext>
            </a:extLst>
          </p:cNvPr>
          <p:cNvSpPr txBox="1"/>
          <p:nvPr/>
        </p:nvSpPr>
        <p:spPr>
          <a:xfrm>
            <a:off x="865752" y="3618225"/>
            <a:ext cx="7378656" cy="1015663"/>
          </a:xfrm>
          <a:prstGeom prst="rect">
            <a:avLst/>
          </a:prstGeom>
          <a:noFill/>
        </p:spPr>
        <p:txBody>
          <a:bodyPr wrap="square">
            <a:spAutoFit/>
          </a:bodyPr>
          <a:lstStyle/>
          <a:p>
            <a:pPr lvl="0" algn="just"/>
            <a:r>
              <a:rPr lang="es-CR" sz="2000" dirty="0">
                <a:latin typeface="Lato" panose="020F0502020204030203" pitchFamily="34" charset="0"/>
                <a:ea typeface="Lato" panose="020F0502020204030203" pitchFamily="34" charset="0"/>
                <a:cs typeface="Lato" panose="020F0502020204030203" pitchFamily="34" charset="0"/>
              </a:rPr>
              <a:t>Jefaturas-Implementar controles internos para préstamo, control de entrada y salida de bienes en los edificios, restricción de acceso a bienes pequeños o de importante valor. </a:t>
            </a:r>
          </a:p>
        </p:txBody>
      </p:sp>
      <p:sp>
        <p:nvSpPr>
          <p:cNvPr id="37" name="CuadroTexto 36">
            <a:extLst>
              <a:ext uri="{FF2B5EF4-FFF2-40B4-BE49-F238E27FC236}">
                <a16:creationId xmlns:a16="http://schemas.microsoft.com/office/drawing/2014/main" id="{FEB953B0-88AE-90CB-F637-D4EF363F1F79}"/>
              </a:ext>
            </a:extLst>
          </p:cNvPr>
          <p:cNvSpPr txBox="1"/>
          <p:nvPr/>
        </p:nvSpPr>
        <p:spPr>
          <a:xfrm>
            <a:off x="823887" y="6014584"/>
            <a:ext cx="7378656" cy="707886"/>
          </a:xfrm>
          <a:prstGeom prst="rect">
            <a:avLst/>
          </a:prstGeom>
          <a:noFill/>
        </p:spPr>
        <p:txBody>
          <a:bodyPr wrap="square">
            <a:spAutoFit/>
          </a:bodyPr>
          <a:lstStyle/>
          <a:p>
            <a:pPr lvl="0" algn="just"/>
            <a:r>
              <a:rPr lang="es-CR" sz="2000" dirty="0">
                <a:latin typeface="Lato" panose="020F0502020204030203" pitchFamily="34" charset="0"/>
                <a:ea typeface="Lato" panose="020F0502020204030203" pitchFamily="34" charset="0"/>
                <a:cs typeface="Lato" panose="020F0502020204030203" pitchFamily="34" charset="0"/>
              </a:rPr>
              <a:t>No deseche activos por cuenta propia, gestione el traslado por desuso o donación.</a:t>
            </a:r>
            <a:endParaRPr lang="es-CR"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62996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31745">
            <a:extLst>
              <a:ext uri="{FF2B5EF4-FFF2-40B4-BE49-F238E27FC236}">
                <a16:creationId xmlns:a16="http://schemas.microsoft.com/office/drawing/2014/main" id="{7C43EF4F-4C0E-447E-8BB9-E087EBFC79FD}"/>
              </a:ext>
            </a:extLst>
          </p:cNvPr>
          <p:cNvSpPr>
            <a:spLocks noGrp="1"/>
          </p:cNvSpPr>
          <p:nvPr>
            <p:ph type="ctrTitle"/>
          </p:nvPr>
        </p:nvSpPr>
        <p:spPr>
          <a:xfrm>
            <a:off x="652425" y="-960734"/>
            <a:ext cx="8086725" cy="3352800"/>
          </a:xfrm>
        </p:spPr>
        <p:txBody>
          <a:bodyPr>
            <a:noAutofit/>
          </a:bodyPr>
          <a:lstStyle/>
          <a:p>
            <a:r>
              <a:rPr lang="es-CR" sz="2400" b="1" spc="340" dirty="0">
                <a:solidFill>
                  <a:srgbClr val="CFAC65"/>
                </a:solidFill>
                <a:latin typeface="Poppins Ultra-Bold"/>
                <a:ea typeface="+mn-ea"/>
                <a:cs typeface="+mn-cs"/>
              </a:rPr>
              <a:t>Información de contacto</a:t>
            </a:r>
            <a:br>
              <a:rPr lang="es-CR" sz="2400" b="1" spc="340" dirty="0">
                <a:solidFill>
                  <a:srgbClr val="CFAC65"/>
                </a:solidFill>
                <a:latin typeface="Poppins Ultra-Bold"/>
                <a:ea typeface="+mn-ea"/>
                <a:cs typeface="+mn-cs"/>
              </a:rPr>
            </a:br>
            <a:br>
              <a:rPr lang="es-CR" sz="3200" dirty="0">
                <a:solidFill>
                  <a:schemeClr val="bg2">
                    <a:lumMod val="75000"/>
                  </a:schemeClr>
                </a:solidFill>
                <a:effectLst>
                  <a:outerShdw blurRad="38100" dist="38100" dir="2700000" algn="tl">
                    <a:srgbClr val="000000">
                      <a:alpha val="43137"/>
                    </a:srgbClr>
                  </a:outerShdw>
                </a:effectLst>
                <a:latin typeface="Arial Black" panose="020B0A04020102020204" pitchFamily="34" charset="0"/>
              </a:rPr>
            </a:br>
            <a:endParaRPr lang="es-CR" sz="3200" dirty="0">
              <a:solidFill>
                <a:schemeClr val="bg2">
                  <a:lumMod val="7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3" name="Rectángulo 2">
            <a:extLst>
              <a:ext uri="{FF2B5EF4-FFF2-40B4-BE49-F238E27FC236}">
                <a16:creationId xmlns:a16="http://schemas.microsoft.com/office/drawing/2014/main" id="{E8DECFDD-3D32-4702-9D4F-57F96673034A}"/>
              </a:ext>
            </a:extLst>
          </p:cNvPr>
          <p:cNvSpPr/>
          <p:nvPr/>
        </p:nvSpPr>
        <p:spPr>
          <a:xfrm>
            <a:off x="0" y="-5709"/>
            <a:ext cx="9131816" cy="9864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8" name="Marcador de texto 9">
            <a:extLst>
              <a:ext uri="{FF2B5EF4-FFF2-40B4-BE49-F238E27FC236}">
                <a16:creationId xmlns:a16="http://schemas.microsoft.com/office/drawing/2014/main" id="{1774AE78-4C9A-4403-98CE-9188335327DF}"/>
              </a:ext>
            </a:extLst>
          </p:cNvPr>
          <p:cNvSpPr txBox="1">
            <a:spLocks/>
          </p:cNvSpPr>
          <p:nvPr/>
        </p:nvSpPr>
        <p:spPr>
          <a:xfrm>
            <a:off x="652425" y="2195646"/>
            <a:ext cx="3999767" cy="4257690"/>
          </a:xfrm>
          <a:prstGeom prst="rect">
            <a:avLst/>
          </a:prstGeom>
          <a:solidFill>
            <a:schemeClr val="bg1">
              <a:lumMod val="95000"/>
            </a:schemeClr>
          </a:solid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9pPr>
          </a:lstStyle>
          <a:p>
            <a:pPr marL="0" indent="0" algn="ctr">
              <a:buNone/>
            </a:pPr>
            <a:r>
              <a:rPr lang="es-ES" sz="1400" b="1" spc="375" dirty="0">
                <a:solidFill>
                  <a:srgbClr val="182951"/>
                </a:solidFill>
                <a:latin typeface="Poppins Ultra-Bold"/>
              </a:rPr>
              <a:t>José Lorenzo Hidalgo Ramírez</a:t>
            </a:r>
          </a:p>
          <a:p>
            <a:pPr marL="0" indent="0" algn="ctr">
              <a:buNone/>
            </a:pPr>
            <a:r>
              <a:rPr lang="es-ES" sz="1400" b="1" spc="375" dirty="0">
                <a:solidFill>
                  <a:srgbClr val="182951"/>
                </a:solidFill>
                <a:latin typeface="Poppins Ultra-Bold"/>
              </a:rPr>
              <a:t>Jefe</a:t>
            </a:r>
          </a:p>
          <a:p>
            <a:pPr marL="0" indent="0" algn="ctr">
              <a:buNone/>
            </a:pPr>
            <a:r>
              <a:rPr lang="es-ES" sz="1400" b="1" spc="375" dirty="0">
                <a:solidFill>
                  <a:srgbClr val="182951"/>
                </a:solidFill>
                <a:latin typeface="Poppins Ultra-Bold"/>
              </a:rPr>
              <a:t>Departamento Administración de Bienes</a:t>
            </a:r>
          </a:p>
          <a:p>
            <a:pPr marL="0" indent="0">
              <a:buNone/>
            </a:pPr>
            <a:endParaRPr lang="es-ES"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s-ES" sz="1600" dirty="0">
                <a:solidFill>
                  <a:schemeClr val="tx1"/>
                </a:solidFill>
                <a:latin typeface="Lato" panose="020F0502020204030203" pitchFamily="34" charset="0"/>
                <a:ea typeface="Lato" panose="020F0502020204030203" pitchFamily="34" charset="0"/>
                <a:cs typeface="Lato" panose="020F0502020204030203" pitchFamily="34" charset="0"/>
              </a:rPr>
              <a:t>Teléfono: 2223-1566, ext. 2143</a:t>
            </a:r>
          </a:p>
          <a:p>
            <a:pPr marL="0" indent="0">
              <a:buNone/>
            </a:pPr>
            <a:endParaRPr lang="es-ES"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s-ES" sz="1600" dirty="0">
                <a:solidFill>
                  <a:schemeClr val="tx1"/>
                </a:solidFill>
                <a:latin typeface="Lato" panose="020F0502020204030203" pitchFamily="34" charset="0"/>
                <a:ea typeface="Lato" panose="020F0502020204030203" pitchFamily="34" charset="0"/>
                <a:cs typeface="Lato" panose="020F0502020204030203" pitchFamily="34" charset="0"/>
              </a:rPr>
              <a:t>Correo electrónico: </a:t>
            </a:r>
            <a:r>
              <a:rPr lang="es-ES" sz="1600" dirty="0">
                <a:solidFill>
                  <a:schemeClr val="tx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lorenzo.hidalgo.ramirez@mep.go.cr</a:t>
            </a:r>
            <a:endParaRPr lang="es-ES"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s-ES"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s-ES" sz="1600" dirty="0">
                <a:solidFill>
                  <a:schemeClr val="tx1"/>
                </a:solidFill>
                <a:latin typeface="Lato" panose="020F0502020204030203" pitchFamily="34" charset="0"/>
                <a:ea typeface="Lato" panose="020F0502020204030203" pitchFamily="34" charset="0"/>
                <a:cs typeface="Lato" panose="020F0502020204030203" pitchFamily="34" charset="0"/>
              </a:rPr>
              <a:t>Ubicación: </a:t>
            </a:r>
            <a:r>
              <a:rPr lang="es-CR" sz="1600" dirty="0">
                <a:solidFill>
                  <a:schemeClr val="tx1"/>
                </a:solidFill>
                <a:latin typeface="Lato" panose="020F0502020204030203" pitchFamily="34" charset="0"/>
                <a:ea typeface="Lato" panose="020F0502020204030203" pitchFamily="34" charset="0"/>
                <a:cs typeface="Lato" panose="020F0502020204030203" pitchFamily="34" charset="0"/>
              </a:rPr>
              <a:t>San José, Sabana Norte, Complejo ICE, Torre A, Tercer Piso.</a:t>
            </a:r>
          </a:p>
          <a:p>
            <a:pPr marL="0" indent="0" algn="just">
              <a:buNone/>
            </a:pPr>
            <a:endParaRPr lang="es-ES_tradnl"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lnSpc>
                <a:spcPct val="100000"/>
              </a:lnSpc>
              <a:buNone/>
            </a:pPr>
            <a:r>
              <a:rPr lang="es-ES_tradnl" sz="1600" dirty="0">
                <a:solidFill>
                  <a:schemeClr val="tx1"/>
                </a:solidFill>
                <a:latin typeface="Lato" panose="020F0502020204030203" pitchFamily="34" charset="0"/>
                <a:ea typeface="Lato" panose="020F0502020204030203" pitchFamily="34" charset="0"/>
                <a:cs typeface="Lato" panose="020F0502020204030203" pitchFamily="34" charset="0"/>
              </a:rPr>
              <a:t>Microsoft Teams.</a:t>
            </a:r>
          </a:p>
          <a:p>
            <a:pPr marL="0" indent="0">
              <a:lnSpc>
                <a:spcPct val="100000"/>
              </a:lnSpc>
              <a:buNone/>
            </a:pPr>
            <a:endParaRPr lang="es-ES_tradnl" sz="160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s-CR" sz="16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4" name="Marcador de texto 9">
            <a:extLst>
              <a:ext uri="{FF2B5EF4-FFF2-40B4-BE49-F238E27FC236}">
                <a16:creationId xmlns:a16="http://schemas.microsoft.com/office/drawing/2014/main" id="{B8EE4850-A18B-407D-83D6-8F05B1701038}"/>
              </a:ext>
            </a:extLst>
          </p:cNvPr>
          <p:cNvSpPr txBox="1">
            <a:spLocks/>
          </p:cNvSpPr>
          <p:nvPr/>
        </p:nvSpPr>
        <p:spPr>
          <a:xfrm>
            <a:off x="4883971" y="2195646"/>
            <a:ext cx="3999767" cy="4257690"/>
          </a:xfrm>
          <a:prstGeom prst="rect">
            <a:avLst/>
          </a:prstGeom>
          <a:solidFill>
            <a:schemeClr val="bg1">
              <a:lumMod val="95000"/>
            </a:schemeClr>
          </a:solid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accent2"/>
                </a:solidFill>
                <a:latin typeface="+mn-lt"/>
                <a:ea typeface="+mn-ea"/>
                <a:cs typeface="+mn-cs"/>
              </a:defRPr>
            </a:lvl9pPr>
          </a:lstStyle>
          <a:p>
            <a:pPr marL="0" indent="0" algn="ctr">
              <a:buNone/>
            </a:pPr>
            <a:r>
              <a:rPr lang="es-ES" sz="1700" b="1" spc="375" dirty="0">
                <a:solidFill>
                  <a:srgbClr val="182951"/>
                </a:solidFill>
                <a:latin typeface="Poppins Ultra-Bold"/>
              </a:rPr>
              <a:t>Walter González Parra</a:t>
            </a:r>
          </a:p>
          <a:p>
            <a:pPr marL="0" indent="0" algn="ctr">
              <a:buNone/>
            </a:pPr>
            <a:r>
              <a:rPr lang="es-ES" sz="1700" b="1" spc="375" dirty="0">
                <a:solidFill>
                  <a:srgbClr val="182951"/>
                </a:solidFill>
                <a:latin typeface="Poppins Ultra-Bold"/>
              </a:rPr>
              <a:t>Coordinador</a:t>
            </a:r>
          </a:p>
          <a:p>
            <a:pPr marL="0" indent="0" algn="ctr">
              <a:buNone/>
            </a:pPr>
            <a:r>
              <a:rPr lang="es-ES" sz="1700" b="1" spc="375" dirty="0">
                <a:solidFill>
                  <a:srgbClr val="182951"/>
                </a:solidFill>
                <a:latin typeface="Poppins Ultra-Bold"/>
              </a:rPr>
              <a:t>Centro de Almacenamiento y Distribución de Materiales (CAD)</a:t>
            </a:r>
          </a:p>
          <a:p>
            <a:pPr marL="0" indent="0">
              <a:buNone/>
            </a:pPr>
            <a:endParaRPr lang="es-E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s-ES" dirty="0">
                <a:solidFill>
                  <a:schemeClr val="tx1"/>
                </a:solidFill>
                <a:latin typeface="Lato" panose="020F0502020204030203" pitchFamily="34" charset="0"/>
                <a:ea typeface="Lato" panose="020F0502020204030203" pitchFamily="34" charset="0"/>
                <a:cs typeface="Lato" panose="020F0502020204030203" pitchFamily="34" charset="0"/>
              </a:rPr>
              <a:t>Teléfono: </a:t>
            </a:r>
            <a:r>
              <a:rPr lang="es-CR" dirty="0">
                <a:solidFill>
                  <a:schemeClr val="tx1"/>
                </a:solidFill>
                <a:latin typeface="Lato" panose="020F0502020204030203" pitchFamily="34" charset="0"/>
                <a:ea typeface="Lato" panose="020F0502020204030203" pitchFamily="34" charset="0"/>
                <a:cs typeface="Lato" panose="020F0502020204030203" pitchFamily="34" charset="0"/>
              </a:rPr>
              <a:t>2221-0681.</a:t>
            </a:r>
          </a:p>
          <a:p>
            <a:pPr marL="0" indent="0">
              <a:buNone/>
            </a:pPr>
            <a:endParaRPr lang="es-E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s-ES" dirty="0">
                <a:solidFill>
                  <a:schemeClr val="tx1"/>
                </a:solidFill>
                <a:latin typeface="Lato" panose="020F0502020204030203" pitchFamily="34" charset="0"/>
                <a:ea typeface="Lato" panose="020F0502020204030203" pitchFamily="34" charset="0"/>
                <a:cs typeface="Lato" panose="020F0502020204030203" pitchFamily="34" charset="0"/>
              </a:rPr>
              <a:t>Correo electrónico: </a:t>
            </a:r>
            <a:r>
              <a:rPr lang="es-ES" dirty="0">
                <a:solidFill>
                  <a:schemeClr val="tx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centro.almacenamiento@mep.go.cr</a:t>
            </a:r>
            <a:endParaRPr lang="es-E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s-ES" dirty="0">
                <a:solidFill>
                  <a:schemeClr val="tx1"/>
                </a:solidFill>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walter.gonzalez.parra@mep.go.cr</a:t>
            </a:r>
            <a:r>
              <a:rPr lang="es-ES" dirty="0">
                <a:solidFill>
                  <a:schemeClr val="tx1"/>
                </a:solidFill>
                <a:latin typeface="Lato" panose="020F0502020204030203" pitchFamily="34" charset="0"/>
                <a:ea typeface="Lato" panose="020F0502020204030203" pitchFamily="34" charset="0"/>
                <a:cs typeface="Lato" panose="020F0502020204030203" pitchFamily="34" charset="0"/>
              </a:rPr>
              <a:t> </a:t>
            </a:r>
          </a:p>
          <a:p>
            <a:pPr marL="0" indent="0">
              <a:buNone/>
            </a:pPr>
            <a:endParaRPr lang="es-ES"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r>
              <a:rPr lang="es-ES" dirty="0">
                <a:solidFill>
                  <a:schemeClr val="tx1"/>
                </a:solidFill>
                <a:latin typeface="Lato" panose="020F0502020204030203" pitchFamily="34" charset="0"/>
                <a:ea typeface="Lato" panose="020F0502020204030203" pitchFamily="34" charset="0"/>
                <a:cs typeface="Lato" panose="020F0502020204030203" pitchFamily="34" charset="0"/>
              </a:rPr>
              <a:t>Ubicación: </a:t>
            </a:r>
            <a:r>
              <a:rPr lang="es-CR" dirty="0">
                <a:solidFill>
                  <a:schemeClr val="tx1"/>
                </a:solidFill>
                <a:latin typeface="Lato" panose="020F0502020204030203" pitchFamily="34" charset="0"/>
                <a:ea typeface="Lato" panose="020F0502020204030203" pitchFamily="34" charset="0"/>
                <a:cs typeface="Lato" panose="020F0502020204030203" pitchFamily="34" charset="0"/>
              </a:rPr>
              <a:t>San José, Uruca, 200 metros al oeste y 50 metros al norte de la plaza de deportes de La Uruca.</a:t>
            </a:r>
          </a:p>
          <a:p>
            <a:pPr marL="0" indent="0">
              <a:buNone/>
            </a:pPr>
            <a:endParaRPr lang="es-ES_tradnl"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s-ES_tradnl" dirty="0">
              <a:solidFill>
                <a:schemeClr val="tx1"/>
              </a:solidFill>
              <a:latin typeface="Lato" panose="020F0502020204030203" pitchFamily="34" charset="0"/>
              <a:ea typeface="Lato" panose="020F0502020204030203" pitchFamily="34" charset="0"/>
              <a:cs typeface="Lato" panose="020F0502020204030203" pitchFamily="34" charset="0"/>
            </a:endParaRPr>
          </a:p>
          <a:p>
            <a:pPr marL="0" indent="0">
              <a:lnSpc>
                <a:spcPct val="110000"/>
              </a:lnSpc>
              <a:buNone/>
            </a:pPr>
            <a:r>
              <a:rPr lang="es-ES_tradnl" dirty="0">
                <a:solidFill>
                  <a:schemeClr val="tx1"/>
                </a:solidFill>
                <a:latin typeface="Lato" panose="020F0502020204030203" pitchFamily="34" charset="0"/>
                <a:ea typeface="Lato" panose="020F0502020204030203" pitchFamily="34" charset="0"/>
                <a:cs typeface="Lato" panose="020F0502020204030203" pitchFamily="34" charset="0"/>
              </a:rPr>
              <a:t>Microsoft Teams.</a:t>
            </a:r>
            <a:endParaRPr lang="es-CR"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pic>
        <p:nvPicPr>
          <p:cNvPr id="7" name="Imagen 6">
            <a:extLst>
              <a:ext uri="{FF2B5EF4-FFF2-40B4-BE49-F238E27FC236}">
                <a16:creationId xmlns:a16="http://schemas.microsoft.com/office/drawing/2014/main" id="{D1B7A566-74B9-8911-AB29-0F0D44C94562}"/>
              </a:ext>
            </a:extLst>
          </p:cNvPr>
          <p:cNvPicPr>
            <a:picLocks noChangeAspect="1"/>
          </p:cNvPicPr>
          <p:nvPr/>
        </p:nvPicPr>
        <p:blipFill rotWithShape="1">
          <a:blip r:embed="rId6"/>
          <a:srcRect l="5566"/>
          <a:stretch/>
        </p:blipFill>
        <p:spPr>
          <a:xfrm>
            <a:off x="107504" y="104098"/>
            <a:ext cx="4267532" cy="762066"/>
          </a:xfrm>
          <a:prstGeom prst="rect">
            <a:avLst/>
          </a:prstGeom>
        </p:spPr>
      </p:pic>
      <p:sp>
        <p:nvSpPr>
          <p:cNvPr id="10" name="Rectángulo 9">
            <a:extLst>
              <a:ext uri="{FF2B5EF4-FFF2-40B4-BE49-F238E27FC236}">
                <a16:creationId xmlns:a16="http://schemas.microsoft.com/office/drawing/2014/main" id="{63CEDB84-F4E6-FE74-F1B4-1C248E4BFA13}"/>
              </a:ext>
            </a:extLst>
          </p:cNvPr>
          <p:cNvSpPr/>
          <p:nvPr/>
        </p:nvSpPr>
        <p:spPr>
          <a:xfrm>
            <a:off x="4375036" y="142264"/>
            <a:ext cx="3824312" cy="7239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s-CR" sz="1000" b="1"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Viceministerio de Planificación Institucional y Coordinación Regional</a:t>
            </a:r>
            <a:endParaRPr lang="es-CR" sz="1000" dirty="0">
              <a:effectLst/>
              <a:ea typeface="Calibri" panose="020F0502020204030204" pitchFamily="34" charset="0"/>
              <a:cs typeface="Times New Roman" panose="02020603050405020304" pitchFamily="18" charset="0"/>
            </a:endParaRPr>
          </a:p>
          <a:p>
            <a:r>
              <a:rPr lang="es-CR" sz="1000"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Dirección de Proveeduría Institucional</a:t>
            </a:r>
            <a:endParaRPr lang="es-CR" sz="1000" dirty="0">
              <a:effectLst/>
              <a:ea typeface="Calibri" panose="020F0502020204030204" pitchFamily="34" charset="0"/>
              <a:cs typeface="Times New Roman" panose="02020603050405020304" pitchFamily="18" charset="0"/>
            </a:endParaRPr>
          </a:p>
          <a:p>
            <a:r>
              <a:rPr lang="es-CR" sz="1000" dirty="0">
                <a:solidFill>
                  <a:srgbClr val="192952"/>
                </a:solidFill>
                <a:effectLst/>
                <a:latin typeface="HendersonSansW00-BasicLight" panose="02000505030000020004" pitchFamily="2" charset="0"/>
                <a:ea typeface="Calibri" panose="020F0502020204030204" pitchFamily="34" charset="0"/>
                <a:cs typeface="Times New Roman" panose="02020603050405020304" pitchFamily="18" charset="0"/>
              </a:rPr>
              <a:t>Departamento de Administración de Bienes</a:t>
            </a:r>
            <a:endParaRPr lang="es-CR" sz="1000" dirty="0">
              <a:effectLst/>
              <a:ea typeface="Calibri" panose="020F0502020204030204" pitchFamily="34" charset="0"/>
              <a:cs typeface="Times New Roman" panose="02020603050405020304" pitchFamily="18" charset="0"/>
            </a:endParaRPr>
          </a:p>
        </p:txBody>
      </p:sp>
      <p:pic>
        <p:nvPicPr>
          <p:cNvPr id="2" name="Imagen 1">
            <a:hlinkClick r:id="rId7" action="ppaction://hlinksldjump"/>
            <a:extLst>
              <a:ext uri="{FF2B5EF4-FFF2-40B4-BE49-F238E27FC236}">
                <a16:creationId xmlns:a16="http://schemas.microsoft.com/office/drawing/2014/main" id="{EFF1F7B9-6172-7DD7-88B6-16374FE0E477}"/>
              </a:ext>
            </a:extLst>
          </p:cNvPr>
          <p:cNvPicPr>
            <a:picLocks noChangeAspect="1"/>
          </p:cNvPicPr>
          <p:nvPr/>
        </p:nvPicPr>
        <p:blipFill>
          <a:blip r:embed="rId8"/>
          <a:stretch>
            <a:fillRect/>
          </a:stretch>
        </p:blipFill>
        <p:spPr>
          <a:xfrm>
            <a:off x="8479230" y="6156072"/>
            <a:ext cx="504056" cy="594528"/>
          </a:xfrm>
          <a:prstGeom prst="rect">
            <a:avLst/>
          </a:prstGeom>
        </p:spPr>
      </p:pic>
      <p:sp>
        <p:nvSpPr>
          <p:cNvPr id="6" name="CuadroTexto 5">
            <a:extLst>
              <a:ext uri="{FF2B5EF4-FFF2-40B4-BE49-F238E27FC236}">
                <a16:creationId xmlns:a16="http://schemas.microsoft.com/office/drawing/2014/main" id="{538D3084-99F5-1C58-0E47-0B334DB6178D}"/>
              </a:ext>
            </a:extLst>
          </p:cNvPr>
          <p:cNvSpPr txBox="1"/>
          <p:nvPr/>
        </p:nvSpPr>
        <p:spPr>
          <a:xfrm>
            <a:off x="526527" y="1611527"/>
            <a:ext cx="8357211" cy="369332"/>
          </a:xfrm>
          <a:prstGeom prst="rect">
            <a:avLst/>
          </a:prstGeom>
          <a:noFill/>
        </p:spPr>
        <p:txBody>
          <a:bodyPr wrap="square">
            <a:spAutoFit/>
          </a:bodyPr>
          <a:lstStyle/>
          <a:p>
            <a:pPr algn="ctr"/>
            <a:r>
              <a:rPr lang="es-ES" b="1" dirty="0"/>
              <a:t>Correo departamental</a:t>
            </a:r>
            <a:r>
              <a:rPr lang="es-ES" dirty="0"/>
              <a:t>: </a:t>
            </a:r>
            <a:r>
              <a:rPr lang="es-ES" sz="1800" dirty="0">
                <a:solidFill>
                  <a:schemeClr val="tx2">
                    <a:lumMod val="75000"/>
                    <a:lumOff val="25000"/>
                  </a:schemeClr>
                </a:solidFill>
                <a:latin typeface="Lato" panose="020F0502020204030203" pitchFamily="34" charset="0"/>
                <a:ea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administraciondebienes@mep.go.cr</a:t>
            </a:r>
            <a:r>
              <a:rPr lang="es-ES" sz="1800" dirty="0">
                <a:solidFill>
                  <a:schemeClr val="tx2">
                    <a:lumMod val="75000"/>
                    <a:lumOff val="25000"/>
                  </a:schemeClr>
                </a:solidFill>
                <a:latin typeface="Lato" panose="020F0502020204030203" pitchFamily="34" charset="0"/>
                <a:ea typeface="Lato" panose="020F0502020204030203" pitchFamily="34" charset="0"/>
                <a:cs typeface="Lato" panose="020F0502020204030203" pitchFamily="34" charset="0"/>
              </a:rPr>
              <a:t>  </a:t>
            </a:r>
            <a:endParaRPr lang="es-CR" sz="1800" dirty="0">
              <a:solidFill>
                <a:schemeClr val="tx2">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3832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a:extLst>
              <a:ext uri="{FF2B5EF4-FFF2-40B4-BE49-F238E27FC236}">
                <a16:creationId xmlns:a16="http://schemas.microsoft.com/office/drawing/2014/main" id="{43D98076-1AE0-456A-03FD-570B9C1BB57C}"/>
              </a:ext>
            </a:extLst>
          </p:cNvPr>
          <p:cNvGrpSpPr/>
          <p:nvPr/>
        </p:nvGrpSpPr>
        <p:grpSpPr>
          <a:xfrm rot="5400000">
            <a:off x="7305051" y="-868686"/>
            <a:ext cx="837569" cy="2840332"/>
            <a:chOff x="0" y="0"/>
            <a:chExt cx="6323330" cy="6065520"/>
          </a:xfrm>
        </p:grpSpPr>
        <p:sp>
          <p:nvSpPr>
            <p:cNvPr id="8" name="Freeform 20">
              <a:extLst>
                <a:ext uri="{FF2B5EF4-FFF2-40B4-BE49-F238E27FC236}">
                  <a16:creationId xmlns:a16="http://schemas.microsoft.com/office/drawing/2014/main" id="{F578385F-4A46-5CF6-3F0A-744BBF8D8560}"/>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CFAC65"/>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sp>
        <p:nvSpPr>
          <p:cNvPr id="2" name="Título 1">
            <a:extLst>
              <a:ext uri="{FF2B5EF4-FFF2-40B4-BE49-F238E27FC236}">
                <a16:creationId xmlns:a16="http://schemas.microsoft.com/office/drawing/2014/main" id="{FEF3AA32-FE1D-4A0C-AB11-4D15DE4CC6F7}"/>
              </a:ext>
            </a:extLst>
          </p:cNvPr>
          <p:cNvSpPr>
            <a:spLocks noGrp="1"/>
          </p:cNvSpPr>
          <p:nvPr>
            <p:ph type="title"/>
          </p:nvPr>
        </p:nvSpPr>
        <p:spPr>
          <a:xfrm>
            <a:off x="71399" y="900723"/>
            <a:ext cx="8689673" cy="1600200"/>
          </a:xfrm>
        </p:spPr>
        <p:txBody>
          <a:bodyPr>
            <a:noAutofit/>
          </a:bodyPr>
          <a:lstStyle/>
          <a:p>
            <a:pPr algn="ctr"/>
            <a:br>
              <a:rPr lang="es-CR" b="1" spc="375" dirty="0">
                <a:solidFill>
                  <a:srgbClr val="182951"/>
                </a:solidFill>
                <a:latin typeface="Poppins Ultra-Bold"/>
                <a:ea typeface="+mn-ea"/>
                <a:cs typeface="+mn-cs"/>
              </a:rPr>
            </a:br>
            <a:r>
              <a:rPr lang="es-CR" b="1" spc="375" dirty="0">
                <a:solidFill>
                  <a:srgbClr val="182951"/>
                </a:solidFill>
                <a:latin typeface="Poppins Ultra-Bold"/>
                <a:ea typeface="+mn-ea"/>
                <a:cs typeface="+mn-cs"/>
              </a:rPr>
              <a:t>¿</a:t>
            </a:r>
            <a:r>
              <a:rPr lang="es-ES" b="1" spc="375" dirty="0">
                <a:solidFill>
                  <a:srgbClr val="182951"/>
                </a:solidFill>
                <a:latin typeface="Poppins Ultra-Bold"/>
                <a:ea typeface="+mn-ea"/>
                <a:cs typeface="+mn-cs"/>
              </a:rPr>
              <a:t>Quién es el responsable de los bienes?</a:t>
            </a:r>
            <a:br>
              <a:rPr lang="es-ES" sz="2400" b="1" dirty="0">
                <a:latin typeface="Arial" panose="020B0604020202020204" pitchFamily="34" charset="0"/>
                <a:cs typeface="Arial" panose="020B0604020202020204" pitchFamily="34" charset="0"/>
              </a:rPr>
            </a:br>
            <a:endParaRPr lang="es-CR" sz="2400" dirty="0"/>
          </a:p>
        </p:txBody>
      </p:sp>
      <p:sp>
        <p:nvSpPr>
          <p:cNvPr id="10" name="Marcador de texto 9">
            <a:extLst>
              <a:ext uri="{FF2B5EF4-FFF2-40B4-BE49-F238E27FC236}">
                <a16:creationId xmlns:a16="http://schemas.microsoft.com/office/drawing/2014/main" id="{3059BA82-9195-4A53-9A67-F551DA42FACD}"/>
              </a:ext>
            </a:extLst>
          </p:cNvPr>
          <p:cNvSpPr>
            <a:spLocks noGrp="1"/>
          </p:cNvSpPr>
          <p:nvPr>
            <p:ph type="body" sz="half" idx="2"/>
          </p:nvPr>
        </p:nvSpPr>
        <p:spPr>
          <a:xfrm>
            <a:off x="770682" y="2242544"/>
            <a:ext cx="7545734" cy="3811588"/>
          </a:xfrm>
          <a:solidFill>
            <a:schemeClr val="bg1">
              <a:lumMod val="95000"/>
            </a:schemeClr>
          </a:solid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endParaRPr lang="es-CR" sz="2000" dirty="0">
              <a:solidFill>
                <a:schemeClr val="tx1"/>
              </a:solidFill>
              <a:cs typeface="Arial" panose="020B0604020202020204" pitchFamily="34" charset="0"/>
            </a:endParaRPr>
          </a:p>
          <a:p>
            <a:pPr algn="ctr"/>
            <a:r>
              <a:rPr lang="es-CR" sz="2400" dirty="0">
                <a:solidFill>
                  <a:schemeClr val="tx1"/>
                </a:solidFill>
                <a:latin typeface="Lato" panose="020F0502020204030203" pitchFamily="34" charset="0"/>
                <a:ea typeface="Lato" panose="020F0502020204030203" pitchFamily="34" charset="0"/>
                <a:cs typeface="Lato" panose="020F0502020204030203" pitchFamily="34" charset="0"/>
              </a:rPr>
              <a:t>El funcionario responsable de los bienes es quien los tiene asignados formalmente, mediante los mecanismos que dispone la administración, según la normativa.</a:t>
            </a:r>
            <a:endParaRPr lang="es-CR" sz="2000" dirty="0">
              <a:latin typeface="Lato" panose="020F0502020204030203" pitchFamily="34" charset="0"/>
              <a:ea typeface="Lato" panose="020F0502020204030203" pitchFamily="34" charset="0"/>
              <a:cs typeface="Lato" panose="020F0502020204030203" pitchFamily="34" charset="0"/>
            </a:endParaRPr>
          </a:p>
          <a:p>
            <a:pPr marL="457200" indent="-457200">
              <a:buFont typeface="+mj-lt"/>
              <a:buAutoNum type="alphaLcParenR"/>
            </a:pPr>
            <a:endParaRPr lang="es-CR" sz="2000" dirty="0"/>
          </a:p>
          <a:p>
            <a:pPr marL="457200" indent="-457200">
              <a:buFont typeface="+mj-lt"/>
              <a:buAutoNum type="alphaLcParenR"/>
            </a:pPr>
            <a:endParaRPr lang="es-CR" sz="2000" dirty="0"/>
          </a:p>
          <a:p>
            <a:pPr marL="457200" indent="-457200">
              <a:buFont typeface="+mj-lt"/>
              <a:buAutoNum type="alphaLcParenR"/>
            </a:pPr>
            <a:endParaRPr lang="es-CR" sz="20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Icono Persona Gratis de Google Material">
            <a:extLst>
              <a:ext uri="{FF2B5EF4-FFF2-40B4-BE49-F238E27FC236}">
                <a16:creationId xmlns:a16="http://schemas.microsoft.com/office/drawing/2014/main" id="{008A1A9E-52B2-4FFB-BA83-CB0EB20B4D7E}"/>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5832" y="3815816"/>
            <a:ext cx="2315433" cy="2507749"/>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6">
            <a:extLst>
              <a:ext uri="{FF2B5EF4-FFF2-40B4-BE49-F238E27FC236}">
                <a16:creationId xmlns:a16="http://schemas.microsoft.com/office/drawing/2014/main" id="{13AC170B-0FAF-B93E-AAAC-BCFDEAF3AEB6}"/>
              </a:ext>
            </a:extLst>
          </p:cNvPr>
          <p:cNvSpPr/>
          <p:nvPr/>
        </p:nvSpPr>
        <p:spPr>
          <a:xfrm>
            <a:off x="128643" y="55864"/>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sp>
        <p:nvSpPr>
          <p:cNvPr id="7" name="Rectángulo 6">
            <a:extLst>
              <a:ext uri="{FF2B5EF4-FFF2-40B4-BE49-F238E27FC236}">
                <a16:creationId xmlns:a16="http://schemas.microsoft.com/office/drawing/2014/main" id="{B0A1167E-F76C-9C7D-E2D5-904BBE48FDE9}"/>
              </a:ext>
            </a:extLst>
          </p:cNvPr>
          <p:cNvSpPr/>
          <p:nvPr/>
        </p:nvSpPr>
        <p:spPr>
          <a:xfrm>
            <a:off x="6444208" y="291245"/>
            <a:ext cx="2840330"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2. Responsabilidades</a:t>
            </a:r>
          </a:p>
        </p:txBody>
      </p:sp>
      <p:pic>
        <p:nvPicPr>
          <p:cNvPr id="5" name="Imagen 4">
            <a:hlinkClick r:id="rId4" action="ppaction://hlinksldjump"/>
            <a:extLst>
              <a:ext uri="{FF2B5EF4-FFF2-40B4-BE49-F238E27FC236}">
                <a16:creationId xmlns:a16="http://schemas.microsoft.com/office/drawing/2014/main" id="{461C6614-93E0-A5EF-4BFA-8F8FFAF4B190}"/>
              </a:ext>
            </a:extLst>
          </p:cNvPr>
          <p:cNvPicPr>
            <a:picLocks noChangeAspect="1"/>
          </p:cNvPicPr>
          <p:nvPr/>
        </p:nvPicPr>
        <p:blipFill>
          <a:blip r:embed="rId5"/>
          <a:stretch>
            <a:fillRect/>
          </a:stretch>
        </p:blipFill>
        <p:spPr>
          <a:xfrm>
            <a:off x="8373318" y="5973446"/>
            <a:ext cx="639489" cy="754269"/>
          </a:xfrm>
          <a:prstGeom prst="rect">
            <a:avLst/>
          </a:prstGeom>
        </p:spPr>
      </p:pic>
    </p:spTree>
    <p:extLst>
      <p:ext uri="{BB962C8B-B14F-4D97-AF65-F5344CB8AC3E}">
        <p14:creationId xmlns:p14="http://schemas.microsoft.com/office/powerpoint/2010/main" val="190153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
            <a:extLst>
              <a:ext uri="{FF2B5EF4-FFF2-40B4-BE49-F238E27FC236}">
                <a16:creationId xmlns:a16="http://schemas.microsoft.com/office/drawing/2014/main" id="{B3B5FBBE-6AD5-E503-4D73-6DA53C223A11}"/>
              </a:ext>
            </a:extLst>
          </p:cNvPr>
          <p:cNvGrpSpPr/>
          <p:nvPr/>
        </p:nvGrpSpPr>
        <p:grpSpPr>
          <a:xfrm rot="5400000">
            <a:off x="7356792" y="-832462"/>
            <a:ext cx="734085" cy="2840332"/>
            <a:chOff x="0" y="0"/>
            <a:chExt cx="6323330" cy="6065520"/>
          </a:xfrm>
        </p:grpSpPr>
        <p:sp>
          <p:nvSpPr>
            <p:cNvPr id="8" name="Freeform 20">
              <a:extLst>
                <a:ext uri="{FF2B5EF4-FFF2-40B4-BE49-F238E27FC236}">
                  <a16:creationId xmlns:a16="http://schemas.microsoft.com/office/drawing/2014/main" id="{D616C81C-01E5-E052-9AFE-273EAAC0BC3F}"/>
                </a:ext>
              </a:extLst>
            </p:cNvPr>
            <p:cNvSpPr/>
            <p:nvPr/>
          </p:nvSpPr>
          <p:spPr>
            <a:xfrm>
              <a:off x="-50800" y="0"/>
              <a:ext cx="6424930" cy="6066790"/>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CFAC65"/>
            </a:solidFill>
          </p:spPr>
          <p:txBody>
            <a:bodyPr/>
            <a:lstStyle/>
            <a:p>
              <a:endParaRPr lang="es-CR" sz="900" dirty="0"/>
            </a:p>
          </p:txBody>
        </p:sp>
      </p:gr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sp>
        <p:nvSpPr>
          <p:cNvPr id="2" name="Título 1">
            <a:extLst>
              <a:ext uri="{FF2B5EF4-FFF2-40B4-BE49-F238E27FC236}">
                <a16:creationId xmlns:a16="http://schemas.microsoft.com/office/drawing/2014/main" id="{FEF3AA32-FE1D-4A0C-AB11-4D15DE4CC6F7}"/>
              </a:ext>
            </a:extLst>
          </p:cNvPr>
          <p:cNvSpPr>
            <a:spLocks noGrp="1"/>
          </p:cNvSpPr>
          <p:nvPr>
            <p:ph type="title"/>
          </p:nvPr>
        </p:nvSpPr>
        <p:spPr>
          <a:xfrm>
            <a:off x="414916" y="728728"/>
            <a:ext cx="8689673" cy="1600200"/>
          </a:xfrm>
        </p:spPr>
        <p:txBody>
          <a:bodyPr>
            <a:noAutofit/>
          </a:bodyPr>
          <a:lstStyle/>
          <a:p>
            <a:br>
              <a:rPr lang="es-CR" sz="20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Funcionarios</a:t>
            </a:r>
            <a:br>
              <a:rPr lang="es-CR" sz="2400" b="1" spc="375" dirty="0">
                <a:solidFill>
                  <a:srgbClr val="182951"/>
                </a:solidFill>
                <a:latin typeface="Poppins Ultra-Bold"/>
                <a:ea typeface="+mn-ea"/>
                <a:cs typeface="+mn-cs"/>
              </a:rPr>
            </a:br>
            <a:r>
              <a:rPr lang="es-CR" sz="2400" b="1" spc="375" dirty="0">
                <a:solidFill>
                  <a:srgbClr val="182951"/>
                </a:solidFill>
                <a:latin typeface="Poppins Ultra-Bold"/>
                <a:ea typeface="+mn-ea"/>
                <a:cs typeface="+mn-cs"/>
              </a:rPr>
              <a:t>Artículo 7. R.R.C.B.A.C</a:t>
            </a:r>
            <a:br>
              <a:rPr lang="es-ES" sz="2800" b="1" spc="375" dirty="0">
                <a:solidFill>
                  <a:srgbClr val="182951"/>
                </a:solidFill>
                <a:latin typeface="Poppins Ultra-Bold"/>
                <a:ea typeface="+mn-ea"/>
                <a:cs typeface="+mn-cs"/>
              </a:rPr>
            </a:br>
            <a:endParaRPr lang="es-CR" sz="3600" b="1" spc="375" dirty="0">
              <a:solidFill>
                <a:srgbClr val="182951"/>
              </a:solidFill>
              <a:latin typeface="Poppins Ultra-Bold"/>
              <a:ea typeface="+mn-ea"/>
              <a:cs typeface="+mn-cs"/>
            </a:endParaRPr>
          </a:p>
        </p:txBody>
      </p:sp>
      <p:sp>
        <p:nvSpPr>
          <p:cNvPr id="10" name="Marcador de texto 9">
            <a:extLst>
              <a:ext uri="{FF2B5EF4-FFF2-40B4-BE49-F238E27FC236}">
                <a16:creationId xmlns:a16="http://schemas.microsoft.com/office/drawing/2014/main" id="{3059BA82-9195-4A53-9A67-F551DA42FACD}"/>
              </a:ext>
            </a:extLst>
          </p:cNvPr>
          <p:cNvSpPr>
            <a:spLocks noGrp="1"/>
          </p:cNvSpPr>
          <p:nvPr>
            <p:ph type="body" sz="half" idx="2"/>
          </p:nvPr>
        </p:nvSpPr>
        <p:spPr>
          <a:xfrm>
            <a:off x="530533" y="1872796"/>
            <a:ext cx="8082934" cy="4738891"/>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32500" lnSpcReduction="20000"/>
          </a:bodyPr>
          <a:lstStyle/>
          <a:p>
            <a:pPr algn="just"/>
            <a:r>
              <a:rPr lang="es-CR" sz="6000" i="0" dirty="0">
                <a:solidFill>
                  <a:srgbClr val="000000"/>
                </a:solidFill>
                <a:effectLst/>
                <a:latin typeface="Lato" panose="020F0502020204030203" pitchFamily="34" charset="0"/>
                <a:ea typeface="Lato" panose="020F0502020204030203" pitchFamily="34" charset="0"/>
                <a:cs typeface="Lato" panose="020F0502020204030203" pitchFamily="34" charset="0"/>
              </a:rPr>
              <a:t>j) </a:t>
            </a:r>
            <a:r>
              <a:rPr lang="es-CR" sz="6000" i="0" dirty="0">
                <a:solidFill>
                  <a:srgbClr val="000000"/>
                </a:solidFill>
                <a:latin typeface="Lato" panose="020F0502020204030203" pitchFamily="34" charset="0"/>
                <a:ea typeface="Lato" panose="020F0502020204030203" pitchFamily="34" charset="0"/>
                <a:cs typeface="Lato" panose="020F0502020204030203" pitchFamily="34" charset="0"/>
              </a:rPr>
              <a:t>Cumplir con los controles de los inventarios de bienes </a:t>
            </a:r>
            <a:r>
              <a:rPr lang="es-CR" sz="6000" i="0" dirty="0">
                <a:solidFill>
                  <a:srgbClr val="000000"/>
                </a:solidFill>
                <a:effectLst/>
                <a:latin typeface="Lato" panose="020F0502020204030203" pitchFamily="34" charset="0"/>
                <a:ea typeface="Lato" panose="020F0502020204030203" pitchFamily="34" charset="0"/>
                <a:cs typeface="Lato" panose="020F0502020204030203" pitchFamily="34" charset="0"/>
              </a:rPr>
              <a:t>establecidos por el jerarca y los titulares subordinados.</a:t>
            </a:r>
          </a:p>
          <a:p>
            <a:pPr algn="just"/>
            <a:endParaRPr lang="es-CR" sz="6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6000" dirty="0">
                <a:solidFill>
                  <a:srgbClr val="000000"/>
                </a:solidFill>
                <a:latin typeface="Lato" panose="020F0502020204030203" pitchFamily="34" charset="0"/>
                <a:ea typeface="Lato" panose="020F0502020204030203" pitchFamily="34" charset="0"/>
                <a:cs typeface="Lato" panose="020F0502020204030203" pitchFamily="34" charset="0"/>
              </a:rPr>
              <a:t>e) Firmar el inventario de los bienes encomendados a su cargo. El funcionario a cargo de los bienes inventariados será responsable, antes de firmar el acta, de verificar que éstos correspondan a los que efectivamente se encuentran bajo su responsabilidad, ya sea para uso, custodia o administración propia o del equipo de trabajo a su cargo.</a:t>
            </a:r>
          </a:p>
          <a:p>
            <a:pPr algn="just"/>
            <a:endParaRPr lang="es-CR" sz="6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6000" dirty="0">
                <a:solidFill>
                  <a:srgbClr val="000000"/>
                </a:solidFill>
                <a:latin typeface="Lato" panose="020F0502020204030203" pitchFamily="34" charset="0"/>
                <a:ea typeface="Lato" panose="020F0502020204030203" pitchFamily="34" charset="0"/>
                <a:cs typeface="Lato" panose="020F0502020204030203" pitchFamily="34" charset="0"/>
              </a:rPr>
              <a:t>f) Ser responsables directa o indirectamente por la pérdida, daño o depreciación de los mismos, salvo que provengan del deterioro natural por razones del uso legítimo.</a:t>
            </a:r>
          </a:p>
          <a:p>
            <a:pPr algn="just"/>
            <a:br>
              <a:rPr lang="es-CR" sz="6000" dirty="0">
                <a:solidFill>
                  <a:srgbClr val="000000"/>
                </a:solidFill>
                <a:latin typeface="Lato" panose="020F0502020204030203" pitchFamily="34" charset="0"/>
                <a:ea typeface="Lato" panose="020F0502020204030203" pitchFamily="34" charset="0"/>
                <a:cs typeface="Lato" panose="020F0502020204030203" pitchFamily="34" charset="0"/>
              </a:rPr>
            </a:br>
            <a:br>
              <a:rPr lang="es-CR" sz="8000" dirty="0">
                <a:latin typeface="Lato" panose="020F0502020204030203" pitchFamily="34" charset="0"/>
                <a:ea typeface="Lato" panose="020F0502020204030203" pitchFamily="34" charset="0"/>
                <a:cs typeface="Lato" panose="020F0502020204030203" pitchFamily="34" charset="0"/>
              </a:rPr>
            </a:br>
            <a:r>
              <a:rPr lang="es-CR" sz="6000" dirty="0">
                <a:solidFill>
                  <a:srgbClr val="000000"/>
                </a:solidFill>
                <a:latin typeface="Lato" panose="020F0502020204030203" pitchFamily="34" charset="0"/>
                <a:ea typeface="Lato" panose="020F0502020204030203" pitchFamily="34" charset="0"/>
                <a:cs typeface="Lato" panose="020F0502020204030203" pitchFamily="34" charset="0"/>
              </a:rPr>
              <a:t>c) Informar y devolver por inventario todos los bienes que tiene a su cargo cuando cese en sus funciones, sea trasladado o por el motivo que fuera a la jefatura inmediata.</a:t>
            </a:r>
          </a:p>
          <a:p>
            <a:pPr algn="just"/>
            <a:endParaRPr lang="es-CR" sz="4500" dirty="0">
              <a:solidFill>
                <a:srgbClr val="000000"/>
              </a:solidFill>
              <a:latin typeface="Arial" panose="020B0604020202020204" pitchFamily="34" charset="0"/>
              <a:cs typeface="Arial" panose="020B0604020202020204" pitchFamily="34" charset="0"/>
            </a:endParaRPr>
          </a:p>
          <a:p>
            <a:pPr algn="just"/>
            <a:endParaRPr lang="es-CR" sz="4500" dirty="0">
              <a:solidFill>
                <a:srgbClr val="000000"/>
              </a:solidFill>
              <a:latin typeface="Arial" panose="020B0604020202020204" pitchFamily="34" charset="0"/>
              <a:cs typeface="Arial" panose="020B0604020202020204" pitchFamily="34" charset="0"/>
            </a:endParaRPr>
          </a:p>
          <a:p>
            <a:pPr algn="just"/>
            <a:endParaRPr lang="es-CR" sz="29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CR" sz="1800" dirty="0">
              <a:latin typeface="Arial" panose="020B0604020202020204" pitchFamily="34" charset="0"/>
              <a:cs typeface="Arial" panose="020B0604020202020204" pitchFamily="34" charset="0"/>
            </a:endParaRPr>
          </a:p>
          <a:p>
            <a:pPr marL="457200" indent="-457200">
              <a:buFont typeface="+mj-lt"/>
              <a:buAutoNum type="alphaLcParenR"/>
            </a:pPr>
            <a:endParaRPr lang="es-CR" sz="20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3"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0ADBB751-B057-CD84-D12E-1565C5C31DAF}"/>
              </a:ext>
            </a:extLst>
          </p:cNvPr>
          <p:cNvSpPr/>
          <p:nvPr/>
        </p:nvSpPr>
        <p:spPr>
          <a:xfrm>
            <a:off x="6444208" y="291245"/>
            <a:ext cx="2840330"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2. Responsabilidades</a:t>
            </a:r>
          </a:p>
        </p:txBody>
      </p:sp>
      <p:sp>
        <p:nvSpPr>
          <p:cNvPr id="7" name="Freeform 6">
            <a:extLst>
              <a:ext uri="{FF2B5EF4-FFF2-40B4-BE49-F238E27FC236}">
                <a16:creationId xmlns:a16="http://schemas.microsoft.com/office/drawing/2014/main" id="{6B07D3DF-34FA-D7DC-654D-D9E6C31CDDA2}"/>
              </a:ext>
            </a:extLst>
          </p:cNvPr>
          <p:cNvSpPr/>
          <p:nvPr/>
        </p:nvSpPr>
        <p:spPr>
          <a:xfrm>
            <a:off x="42337" y="8834"/>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4"/>
            <a:stretch>
              <a:fillRect/>
            </a:stretch>
          </a:blipFill>
        </p:spPr>
        <p:txBody>
          <a:bodyPr/>
          <a:lstStyle/>
          <a:p>
            <a:endParaRPr lang="es-CR" dirty="0"/>
          </a:p>
        </p:txBody>
      </p:sp>
      <p:pic>
        <p:nvPicPr>
          <p:cNvPr id="4" name="Imagen 3">
            <a:hlinkClick r:id="rId5" action="ppaction://hlinksldjump"/>
            <a:extLst>
              <a:ext uri="{FF2B5EF4-FFF2-40B4-BE49-F238E27FC236}">
                <a16:creationId xmlns:a16="http://schemas.microsoft.com/office/drawing/2014/main" id="{631A414B-8ADB-44BF-824D-67B26D205931}"/>
              </a:ext>
            </a:extLst>
          </p:cNvPr>
          <p:cNvPicPr>
            <a:picLocks noChangeAspect="1"/>
          </p:cNvPicPr>
          <p:nvPr/>
        </p:nvPicPr>
        <p:blipFill>
          <a:blip r:embed="rId6"/>
          <a:stretch>
            <a:fillRect/>
          </a:stretch>
        </p:blipFill>
        <p:spPr>
          <a:xfrm>
            <a:off x="8403498" y="5963482"/>
            <a:ext cx="639489" cy="754269"/>
          </a:xfrm>
          <a:prstGeom prst="rect">
            <a:avLst/>
          </a:prstGeom>
        </p:spPr>
      </p:pic>
    </p:spTree>
    <p:extLst>
      <p:ext uri="{BB962C8B-B14F-4D97-AF65-F5344CB8AC3E}">
        <p14:creationId xmlns:p14="http://schemas.microsoft.com/office/powerpoint/2010/main" val="427794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
            <a:extLst>
              <a:ext uri="{FF2B5EF4-FFF2-40B4-BE49-F238E27FC236}">
                <a16:creationId xmlns:a16="http://schemas.microsoft.com/office/drawing/2014/main" id="{363884E9-9436-2BFE-0912-377E6D225BAC}"/>
              </a:ext>
            </a:extLst>
          </p:cNvPr>
          <p:cNvSpPr/>
          <p:nvPr/>
        </p:nvSpPr>
        <p:spPr>
          <a:xfrm rot="5400000">
            <a:off x="7313196" y="-828241"/>
            <a:ext cx="820682" cy="2840927"/>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CFAC65"/>
          </a:solidFill>
        </p:spPr>
        <p:txBody>
          <a:bodyPr/>
          <a:lstStyle/>
          <a:p>
            <a:endParaRPr lang="es-CR" sz="900" dirty="0"/>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sp>
        <p:nvSpPr>
          <p:cNvPr id="10" name="Marcador de texto 9">
            <a:extLst>
              <a:ext uri="{FF2B5EF4-FFF2-40B4-BE49-F238E27FC236}">
                <a16:creationId xmlns:a16="http://schemas.microsoft.com/office/drawing/2014/main" id="{3059BA82-9195-4A53-9A67-F551DA42FACD}"/>
              </a:ext>
            </a:extLst>
          </p:cNvPr>
          <p:cNvSpPr>
            <a:spLocks noGrp="1"/>
          </p:cNvSpPr>
          <p:nvPr>
            <p:ph type="body" sz="half" idx="2"/>
          </p:nvPr>
        </p:nvSpPr>
        <p:spPr>
          <a:xfrm>
            <a:off x="737538" y="2047683"/>
            <a:ext cx="7905774" cy="4478858"/>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47500" lnSpcReduction="20000"/>
          </a:bodyPr>
          <a:lstStyle/>
          <a:p>
            <a:pPr algn="just"/>
            <a:r>
              <a:rPr lang="es-CR" sz="4400" dirty="0">
                <a:solidFill>
                  <a:srgbClr val="000000"/>
                </a:solidFill>
                <a:latin typeface="Lato" panose="020F0502020204030203" pitchFamily="34" charset="0"/>
                <a:ea typeface="Lato" panose="020F0502020204030203" pitchFamily="34" charset="0"/>
                <a:cs typeface="Lato" panose="020F0502020204030203" pitchFamily="34" charset="0"/>
              </a:rPr>
              <a:t>i) Asignar formalmente</a:t>
            </a:r>
            <a:r>
              <a:rPr lang="es-CR" sz="4400" i="0" dirty="0">
                <a:solidFill>
                  <a:srgbClr val="000000"/>
                </a:solidFill>
                <a:effectLst/>
                <a:latin typeface="Lato" panose="020F0502020204030203" pitchFamily="34" charset="0"/>
                <a:ea typeface="Lato" panose="020F0502020204030203" pitchFamily="34" charset="0"/>
                <a:cs typeface="Lato" panose="020F0502020204030203" pitchFamily="34" charset="0"/>
              </a:rPr>
              <a:t>, según su ámbito de competencia, la custodia de los bienes patrimoniales que cada funcionario utilice…</a:t>
            </a:r>
          </a:p>
          <a:p>
            <a:pPr algn="just"/>
            <a:endParaRPr lang="es-CR" sz="440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lgn="just"/>
            <a:r>
              <a:rPr lang="es-CR" sz="4400" dirty="0">
                <a:solidFill>
                  <a:srgbClr val="000000"/>
                </a:solidFill>
                <a:latin typeface="Lato" panose="020F0502020204030203" pitchFamily="34" charset="0"/>
                <a:ea typeface="Lato" panose="020F0502020204030203" pitchFamily="34" charset="0"/>
                <a:cs typeface="Lato" panose="020F0502020204030203" pitchFamily="34" charset="0"/>
              </a:rPr>
              <a:t>j) </a:t>
            </a:r>
            <a:r>
              <a:rPr lang="es-CR" sz="4400" i="0" dirty="0">
                <a:solidFill>
                  <a:srgbClr val="000000"/>
                </a:solidFill>
                <a:latin typeface="Lato" panose="020F0502020204030203" pitchFamily="34" charset="0"/>
                <a:ea typeface="Lato" panose="020F0502020204030203" pitchFamily="34" charset="0"/>
                <a:cs typeface="Lato" panose="020F0502020204030203" pitchFamily="34" charset="0"/>
              </a:rPr>
              <a:t>Velar para que todo funcionario que cese en sus funciones, entregue todos los bienes </a:t>
            </a:r>
            <a:r>
              <a:rPr lang="es-CR" sz="4400" i="0" dirty="0">
                <a:solidFill>
                  <a:srgbClr val="000000"/>
                </a:solidFill>
                <a:effectLst/>
                <a:latin typeface="Lato" panose="020F0502020204030203" pitchFamily="34" charset="0"/>
                <a:ea typeface="Lato" panose="020F0502020204030203" pitchFamily="34" charset="0"/>
                <a:cs typeface="Lato" panose="020F0502020204030203" pitchFamily="34" charset="0"/>
              </a:rPr>
              <a:t>encargados a su custodia. </a:t>
            </a:r>
            <a:r>
              <a:rPr lang="es-CR" sz="4400" i="0" dirty="0">
                <a:solidFill>
                  <a:srgbClr val="FF0000"/>
                </a:solidFill>
                <a:effectLst/>
                <a:latin typeface="Lato" panose="020F0502020204030203" pitchFamily="34" charset="0"/>
                <a:ea typeface="Lato" panose="020F0502020204030203" pitchFamily="34" charset="0"/>
                <a:cs typeface="Lato" panose="020F0502020204030203" pitchFamily="34" charset="0"/>
              </a:rPr>
              <a:t>Si el jefe inmediato, por olvido u otra razón, omitiere este requisito, asume la responsabilidad por los faltantes y daños que posteriormente se encuentren.</a:t>
            </a:r>
          </a:p>
          <a:p>
            <a:pPr algn="just"/>
            <a:endParaRPr lang="es-CR" sz="4400" i="0"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algn="just"/>
            <a:r>
              <a:rPr lang="es-CR" sz="4400" i="0" dirty="0">
                <a:solidFill>
                  <a:srgbClr val="000000"/>
                </a:solidFill>
                <a:effectLst/>
                <a:latin typeface="Lato" panose="020F0502020204030203" pitchFamily="34" charset="0"/>
                <a:ea typeface="Lato" panose="020F0502020204030203" pitchFamily="34" charset="0"/>
                <a:cs typeface="Lato" panose="020F0502020204030203" pitchFamily="34" charset="0"/>
              </a:rPr>
              <a:t>k) </a:t>
            </a:r>
            <a:r>
              <a:rPr lang="es-CR" sz="4400" dirty="0">
                <a:solidFill>
                  <a:srgbClr val="000000"/>
                </a:solidFill>
                <a:latin typeface="Lato" panose="020F0502020204030203" pitchFamily="34" charset="0"/>
                <a:ea typeface="Lato" panose="020F0502020204030203" pitchFamily="34" charset="0"/>
                <a:cs typeface="Lato" panose="020F0502020204030203" pitchFamily="34" charset="0"/>
              </a:rPr>
              <a:t>Verificar los inventarios que están a su cargo</a:t>
            </a:r>
            <a:r>
              <a:rPr lang="es-CR" sz="4400" i="0" dirty="0">
                <a:solidFill>
                  <a:srgbClr val="000000"/>
                </a:solidFill>
                <a:effectLst/>
                <a:latin typeface="Lato" panose="020F0502020204030203" pitchFamily="34" charset="0"/>
                <a:ea typeface="Lato" panose="020F0502020204030203" pitchFamily="34" charset="0"/>
                <a:cs typeface="Lato" panose="020F0502020204030203" pitchFamily="34" charset="0"/>
              </a:rPr>
              <a:t>, contra la información registrada en el sistema informático para el registro y control de bienes, debiendo certificar las jefaturas respectivas, tanto la cantidad, calidad, valor, asignación y veracidad de la información de los bienes a su cargo…</a:t>
            </a:r>
            <a:endParaRPr lang="es-CR" sz="4400" dirty="0">
              <a:solidFill>
                <a:srgbClr val="000000"/>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a:p>
            <a:pPr algn="just"/>
            <a:endParaRPr lang="es-CR" sz="29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es-CR" sz="1800" dirty="0">
              <a:latin typeface="Arial" panose="020B0604020202020204" pitchFamily="34" charset="0"/>
              <a:cs typeface="Arial" panose="020B0604020202020204" pitchFamily="34" charset="0"/>
            </a:endParaRPr>
          </a:p>
          <a:p>
            <a:pPr marL="457200" indent="-457200">
              <a:buFont typeface="+mj-lt"/>
              <a:buAutoNum type="alphaLcParenR"/>
            </a:pPr>
            <a:endParaRPr lang="es-CR" sz="20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39726218-C91B-D78A-4440-25397F11C78A}"/>
              </a:ext>
            </a:extLst>
          </p:cNvPr>
          <p:cNvSpPr/>
          <p:nvPr/>
        </p:nvSpPr>
        <p:spPr>
          <a:xfrm>
            <a:off x="6444208" y="291245"/>
            <a:ext cx="2840330"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2. Responsabilidades</a:t>
            </a:r>
          </a:p>
        </p:txBody>
      </p:sp>
      <p:sp>
        <p:nvSpPr>
          <p:cNvPr id="7" name="Título 1">
            <a:extLst>
              <a:ext uri="{FF2B5EF4-FFF2-40B4-BE49-F238E27FC236}">
                <a16:creationId xmlns:a16="http://schemas.microsoft.com/office/drawing/2014/main" id="{BACB89CF-5C3B-A10B-34C7-1B4F650B4D35}"/>
              </a:ext>
            </a:extLst>
          </p:cNvPr>
          <p:cNvSpPr txBox="1">
            <a:spLocks/>
          </p:cNvSpPr>
          <p:nvPr/>
        </p:nvSpPr>
        <p:spPr>
          <a:xfrm>
            <a:off x="729526" y="846027"/>
            <a:ext cx="8689673"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br>
              <a:rPr lang="es-CR" sz="2000" dirty="0">
                <a:solidFill>
                  <a:srgbClr val="000000"/>
                </a:solidFill>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Jefaturas</a:t>
            </a:r>
            <a:br>
              <a:rPr lang="es-CR" sz="2400" b="1" spc="375" dirty="0">
                <a:solidFill>
                  <a:srgbClr val="182951"/>
                </a:solidFill>
                <a:latin typeface="Poppins Ultra-Bold"/>
                <a:ea typeface="+mn-ea"/>
                <a:cs typeface="+mn-cs"/>
              </a:rPr>
            </a:br>
            <a:r>
              <a:rPr lang="es-CR" sz="2400" b="1" spc="375" dirty="0">
                <a:solidFill>
                  <a:srgbClr val="182951"/>
                </a:solidFill>
                <a:latin typeface="Poppins Ultra-Bold"/>
                <a:ea typeface="+mn-ea"/>
                <a:cs typeface="+mn-cs"/>
              </a:rPr>
              <a:t>Artículo 5. R.R.C.B.A.C</a:t>
            </a:r>
            <a:br>
              <a:rPr lang="es-ES" sz="2800" b="1" spc="375" dirty="0">
                <a:solidFill>
                  <a:srgbClr val="182951"/>
                </a:solidFill>
                <a:latin typeface="Poppins Ultra-Bold"/>
                <a:ea typeface="+mn-ea"/>
                <a:cs typeface="+mn-cs"/>
              </a:rPr>
            </a:br>
            <a:endParaRPr lang="es-CR" sz="3600" b="1" spc="375" dirty="0">
              <a:solidFill>
                <a:srgbClr val="182951"/>
              </a:solidFill>
              <a:latin typeface="Poppins Ultra-Bold"/>
              <a:ea typeface="+mn-ea"/>
              <a:cs typeface="+mn-cs"/>
            </a:endParaRPr>
          </a:p>
        </p:txBody>
      </p:sp>
      <p:sp>
        <p:nvSpPr>
          <p:cNvPr id="12" name="Freeform 6">
            <a:extLst>
              <a:ext uri="{FF2B5EF4-FFF2-40B4-BE49-F238E27FC236}">
                <a16:creationId xmlns:a16="http://schemas.microsoft.com/office/drawing/2014/main" id="{986ADA97-7FBE-1FC9-626D-48C03F59D6C2}"/>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pic>
        <p:nvPicPr>
          <p:cNvPr id="3" name="Imagen 2">
            <a:hlinkClick r:id="rId4" action="ppaction://hlinksldjump"/>
            <a:extLst>
              <a:ext uri="{FF2B5EF4-FFF2-40B4-BE49-F238E27FC236}">
                <a16:creationId xmlns:a16="http://schemas.microsoft.com/office/drawing/2014/main" id="{5601D615-F52A-663E-5790-49F8F14BA268}"/>
              </a:ext>
            </a:extLst>
          </p:cNvPr>
          <p:cNvPicPr>
            <a:picLocks noChangeAspect="1"/>
          </p:cNvPicPr>
          <p:nvPr/>
        </p:nvPicPr>
        <p:blipFill>
          <a:blip r:embed="rId5"/>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3689429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
            <a:extLst>
              <a:ext uri="{FF2B5EF4-FFF2-40B4-BE49-F238E27FC236}">
                <a16:creationId xmlns:a16="http://schemas.microsoft.com/office/drawing/2014/main" id="{7930B26A-9396-1D48-DDB0-D5A2DD6D17A2}"/>
              </a:ext>
            </a:extLst>
          </p:cNvPr>
          <p:cNvSpPr/>
          <p:nvPr/>
        </p:nvSpPr>
        <p:spPr>
          <a:xfrm rot="5400000">
            <a:off x="7352457" y="-846242"/>
            <a:ext cx="742160" cy="2840927"/>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CFAC65"/>
          </a:solidFill>
        </p:spPr>
        <p:txBody>
          <a:bodyPr/>
          <a:lstStyle/>
          <a:p>
            <a:endParaRPr lang="es-CR" sz="900" dirty="0"/>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sp>
        <p:nvSpPr>
          <p:cNvPr id="10" name="Marcador de texto 9">
            <a:extLst>
              <a:ext uri="{FF2B5EF4-FFF2-40B4-BE49-F238E27FC236}">
                <a16:creationId xmlns:a16="http://schemas.microsoft.com/office/drawing/2014/main" id="{3059BA82-9195-4A53-9A67-F551DA42FACD}"/>
              </a:ext>
            </a:extLst>
          </p:cNvPr>
          <p:cNvSpPr>
            <a:spLocks noGrp="1"/>
          </p:cNvSpPr>
          <p:nvPr>
            <p:ph type="body" sz="half" idx="2"/>
          </p:nvPr>
        </p:nvSpPr>
        <p:spPr>
          <a:xfrm>
            <a:off x="737538" y="2047683"/>
            <a:ext cx="7905774" cy="4478858"/>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a:bodyPr>
          <a:lstStyle/>
          <a:p>
            <a:pPr algn="just"/>
            <a:r>
              <a:rPr lang="es-CR" sz="2400" b="1" i="0" dirty="0">
                <a:solidFill>
                  <a:srgbClr val="000000"/>
                </a:solidFill>
                <a:effectLst/>
                <a:latin typeface="Lato" panose="020F0502020204030203" pitchFamily="34" charset="0"/>
                <a:ea typeface="Lato" panose="020F0502020204030203" pitchFamily="34" charset="0"/>
                <a:cs typeface="Lato" panose="020F0502020204030203" pitchFamily="34" charset="0"/>
              </a:rPr>
              <a:t>b) </a:t>
            </a:r>
            <a:r>
              <a:rPr lang="es-CR" sz="2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Los funcionarios designados como jefes de oficina o </a:t>
            </a:r>
            <a:r>
              <a:rPr lang="es-CR" sz="2400" i="0" dirty="0">
                <a:solidFill>
                  <a:srgbClr val="000000"/>
                </a:solidFill>
                <a:effectLst/>
                <a:latin typeface="Lato" panose="020F0502020204030203" pitchFamily="34" charset="0"/>
                <a:ea typeface="Lato" panose="020F0502020204030203" pitchFamily="34" charset="0"/>
                <a:cs typeface="Lato" panose="020F0502020204030203" pitchFamily="34" charset="0"/>
              </a:rPr>
              <a:t>dependencia, al tomar posesión de sus cargos, </a:t>
            </a:r>
            <a:r>
              <a:rPr lang="es-CR" sz="2400" i="0" dirty="0">
                <a:solidFill>
                  <a:srgbClr val="000000"/>
                </a:solidFill>
                <a:latin typeface="Lato" panose="020F0502020204030203" pitchFamily="34" charset="0"/>
                <a:ea typeface="Lato" panose="020F0502020204030203" pitchFamily="34" charset="0"/>
                <a:cs typeface="Lato" panose="020F0502020204030203" pitchFamily="34" charset="0"/>
              </a:rPr>
              <a:t>deberá solicitar a su antecesor y a falta de éste al superior inmediato, el inventario y entrega de los bienes que queden a su cargo. </a:t>
            </a:r>
            <a:r>
              <a:rPr lang="es-CR" sz="2400" i="0" dirty="0">
                <a:solidFill>
                  <a:srgbClr val="000000"/>
                </a:solidFill>
                <a:effectLst/>
                <a:latin typeface="Lato" panose="020F0502020204030203" pitchFamily="34" charset="0"/>
                <a:ea typeface="Lato" panose="020F0502020204030203" pitchFamily="34" charset="0"/>
                <a:cs typeface="Lato" panose="020F0502020204030203" pitchFamily="34" charset="0"/>
              </a:rPr>
              <a:t>Si el inventario y la entrega fuesen correctos, se hará constar </a:t>
            </a:r>
            <a:r>
              <a:rPr lang="es-CR" sz="2400" b="0" i="0" dirty="0">
                <a:solidFill>
                  <a:srgbClr val="000000"/>
                </a:solidFill>
                <a:effectLst/>
                <a:latin typeface="Lato" panose="020F0502020204030203" pitchFamily="34" charset="0"/>
                <a:ea typeface="Lato" panose="020F0502020204030203" pitchFamily="34" charset="0"/>
                <a:cs typeface="Lato" panose="020F0502020204030203" pitchFamily="34" charset="0"/>
              </a:rPr>
              <a:t>así, de lo contrario el funcionario entrante hará las observaciones que sean del caso en cuanto a faltantes o estado de los bienes y en ambos casos firmará con quien le hubiese hecho la entrega.</a:t>
            </a:r>
            <a:endParaRPr lang="es-CR" sz="1100" b="1" dirty="0">
              <a:solidFill>
                <a:srgbClr val="000000"/>
              </a:solidFill>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a:p>
            <a:pPr algn="just"/>
            <a:endParaRPr lang="es-CR" sz="1800" dirty="0">
              <a:latin typeface="Arial" panose="020B0604020202020204" pitchFamily="34" charset="0"/>
              <a:cs typeface="Arial" panose="020B0604020202020204" pitchFamily="34" charset="0"/>
            </a:endParaRPr>
          </a:p>
          <a:p>
            <a:pPr marL="457200" indent="-457200">
              <a:buFont typeface="+mj-lt"/>
              <a:buAutoNum type="alphaLcParenR"/>
            </a:pPr>
            <a:endParaRPr lang="es-CR" sz="2000" dirty="0"/>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6">
            <a:extLst>
              <a:ext uri="{FF2B5EF4-FFF2-40B4-BE49-F238E27FC236}">
                <a16:creationId xmlns:a16="http://schemas.microsoft.com/office/drawing/2014/main" id="{69A8CDE0-4EE9-0035-00D7-D0621763E6E3}"/>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sp>
        <p:nvSpPr>
          <p:cNvPr id="7" name="Rectángulo 6">
            <a:extLst>
              <a:ext uri="{FF2B5EF4-FFF2-40B4-BE49-F238E27FC236}">
                <a16:creationId xmlns:a16="http://schemas.microsoft.com/office/drawing/2014/main" id="{8B78B782-59CD-4927-280F-873825DFF932}"/>
              </a:ext>
            </a:extLst>
          </p:cNvPr>
          <p:cNvSpPr/>
          <p:nvPr/>
        </p:nvSpPr>
        <p:spPr>
          <a:xfrm>
            <a:off x="6444208" y="291245"/>
            <a:ext cx="2840330"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2. Responsabilidades</a:t>
            </a:r>
          </a:p>
        </p:txBody>
      </p:sp>
      <p:sp>
        <p:nvSpPr>
          <p:cNvPr id="12" name="Título 1">
            <a:extLst>
              <a:ext uri="{FF2B5EF4-FFF2-40B4-BE49-F238E27FC236}">
                <a16:creationId xmlns:a16="http://schemas.microsoft.com/office/drawing/2014/main" id="{5C911B2B-3919-945D-F738-0BC389DA4A46}"/>
              </a:ext>
            </a:extLst>
          </p:cNvPr>
          <p:cNvSpPr txBox="1">
            <a:spLocks/>
          </p:cNvSpPr>
          <p:nvPr/>
        </p:nvSpPr>
        <p:spPr>
          <a:xfrm>
            <a:off x="729526" y="846027"/>
            <a:ext cx="8689673"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br>
              <a:rPr lang="es-CR" sz="2000" dirty="0">
                <a:solidFill>
                  <a:srgbClr val="000000"/>
                </a:solidFill>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Jefaturas</a:t>
            </a:r>
            <a:br>
              <a:rPr lang="es-CR" sz="2400" b="1" spc="375" dirty="0">
                <a:solidFill>
                  <a:srgbClr val="182951"/>
                </a:solidFill>
                <a:latin typeface="Poppins Ultra-Bold"/>
                <a:ea typeface="+mn-ea"/>
                <a:cs typeface="+mn-cs"/>
              </a:rPr>
            </a:br>
            <a:r>
              <a:rPr lang="es-CR" sz="2400" b="1" spc="375" dirty="0">
                <a:solidFill>
                  <a:srgbClr val="182951"/>
                </a:solidFill>
                <a:latin typeface="Poppins Ultra-Bold"/>
                <a:ea typeface="+mn-ea"/>
                <a:cs typeface="+mn-cs"/>
              </a:rPr>
              <a:t>Artículo 7. R.R.C.B.A.C</a:t>
            </a:r>
            <a:br>
              <a:rPr lang="es-ES" sz="2800" b="1" spc="375" dirty="0">
                <a:solidFill>
                  <a:srgbClr val="182951"/>
                </a:solidFill>
                <a:latin typeface="Poppins Ultra-Bold"/>
                <a:ea typeface="+mn-ea"/>
                <a:cs typeface="+mn-cs"/>
              </a:rPr>
            </a:br>
            <a:endParaRPr lang="es-CR" sz="3600" b="1" spc="375" dirty="0">
              <a:solidFill>
                <a:srgbClr val="182951"/>
              </a:solidFill>
              <a:latin typeface="Poppins Ultra-Bold"/>
              <a:ea typeface="+mn-ea"/>
              <a:cs typeface="+mn-cs"/>
            </a:endParaRPr>
          </a:p>
        </p:txBody>
      </p:sp>
      <p:pic>
        <p:nvPicPr>
          <p:cNvPr id="3" name="Imagen 2">
            <a:hlinkClick r:id="rId4" action="ppaction://hlinksldjump"/>
            <a:extLst>
              <a:ext uri="{FF2B5EF4-FFF2-40B4-BE49-F238E27FC236}">
                <a16:creationId xmlns:a16="http://schemas.microsoft.com/office/drawing/2014/main" id="{C6F496DF-3BF4-C93F-1036-27C015221DA0}"/>
              </a:ext>
            </a:extLst>
          </p:cNvPr>
          <p:cNvPicPr>
            <a:picLocks noChangeAspect="1"/>
          </p:cNvPicPr>
          <p:nvPr/>
        </p:nvPicPr>
        <p:blipFill>
          <a:blip r:embed="rId5"/>
          <a:stretch>
            <a:fillRect/>
          </a:stretch>
        </p:blipFill>
        <p:spPr>
          <a:xfrm>
            <a:off x="8244408" y="5968201"/>
            <a:ext cx="639489" cy="754269"/>
          </a:xfrm>
          <a:prstGeom prst="rect">
            <a:avLst/>
          </a:prstGeom>
        </p:spPr>
      </p:pic>
    </p:spTree>
    <p:extLst>
      <p:ext uri="{BB962C8B-B14F-4D97-AF65-F5344CB8AC3E}">
        <p14:creationId xmlns:p14="http://schemas.microsoft.com/office/powerpoint/2010/main" val="99269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0">
            <a:extLst>
              <a:ext uri="{FF2B5EF4-FFF2-40B4-BE49-F238E27FC236}">
                <a16:creationId xmlns:a16="http://schemas.microsoft.com/office/drawing/2014/main" id="{85EA1DEF-0399-B0AF-24F3-95327848D932}"/>
              </a:ext>
            </a:extLst>
          </p:cNvPr>
          <p:cNvSpPr/>
          <p:nvPr/>
        </p:nvSpPr>
        <p:spPr>
          <a:xfrm rot="5400000">
            <a:off x="7352457" y="-846242"/>
            <a:ext cx="742160" cy="2840927"/>
          </a:xfrm>
          <a:custGeom>
            <a:avLst/>
            <a:gdLst/>
            <a:ahLst/>
            <a:cxnLst/>
            <a:rect l="l" t="t" r="r" b="b"/>
            <a:pathLst>
              <a:path w="6424930" h="6066790">
                <a:moveTo>
                  <a:pt x="1692910" y="0"/>
                </a:moveTo>
                <a:lnTo>
                  <a:pt x="1692910" y="6065520"/>
                </a:lnTo>
                <a:cubicBezTo>
                  <a:pt x="1710690" y="6066790"/>
                  <a:pt x="1728470" y="6066790"/>
                  <a:pt x="1746250" y="6066790"/>
                </a:cubicBezTo>
                <a:lnTo>
                  <a:pt x="4668520" y="6066790"/>
                </a:lnTo>
                <a:lnTo>
                  <a:pt x="4668520" y="0"/>
                </a:lnTo>
                <a:lnTo>
                  <a:pt x="1692910" y="0"/>
                </a:lnTo>
                <a:close/>
                <a:moveTo>
                  <a:pt x="5125720" y="0"/>
                </a:moveTo>
                <a:lnTo>
                  <a:pt x="4668520" y="0"/>
                </a:lnTo>
                <a:lnTo>
                  <a:pt x="4668520" y="6065520"/>
                </a:lnTo>
                <a:lnTo>
                  <a:pt x="4678680" y="6065520"/>
                </a:lnTo>
                <a:cubicBezTo>
                  <a:pt x="5417820" y="6065520"/>
                  <a:pt x="6066790" y="5462270"/>
                  <a:pt x="6120130" y="4725670"/>
                </a:cubicBezTo>
                <a:lnTo>
                  <a:pt x="6370320" y="1338580"/>
                </a:lnTo>
                <a:cubicBezTo>
                  <a:pt x="6424930" y="603250"/>
                  <a:pt x="5864860" y="0"/>
                  <a:pt x="5125720" y="0"/>
                </a:cubicBezTo>
                <a:close/>
                <a:moveTo>
                  <a:pt x="1299210" y="0"/>
                </a:moveTo>
                <a:cubicBezTo>
                  <a:pt x="560070" y="0"/>
                  <a:pt x="0" y="603250"/>
                  <a:pt x="54610" y="1339850"/>
                </a:cubicBezTo>
                <a:lnTo>
                  <a:pt x="304800" y="4726940"/>
                </a:lnTo>
                <a:cubicBezTo>
                  <a:pt x="358140" y="5445760"/>
                  <a:pt x="977900" y="6037580"/>
                  <a:pt x="1694180" y="6065520"/>
                </a:cubicBezTo>
                <a:lnTo>
                  <a:pt x="1694180" y="0"/>
                </a:lnTo>
                <a:lnTo>
                  <a:pt x="1299210" y="0"/>
                </a:lnTo>
                <a:close/>
              </a:path>
            </a:pathLst>
          </a:custGeom>
          <a:solidFill>
            <a:srgbClr val="CFAC65"/>
          </a:solidFill>
        </p:spPr>
        <p:txBody>
          <a:bodyPr/>
          <a:lstStyle/>
          <a:p>
            <a:endParaRPr lang="es-CR" sz="900" dirty="0"/>
          </a:p>
        </p:txBody>
      </p:sp>
      <p:sp>
        <p:nvSpPr>
          <p:cNvPr id="17" name="Marcador de contenido 2">
            <a:extLst>
              <a:ext uri="{FF2B5EF4-FFF2-40B4-BE49-F238E27FC236}">
                <a16:creationId xmlns:a16="http://schemas.microsoft.com/office/drawing/2014/main" id="{5D78F4D4-871E-42FD-A2B5-509FC1539B09}"/>
              </a:ext>
            </a:extLst>
          </p:cNvPr>
          <p:cNvSpPr txBox="1">
            <a:spLocks/>
          </p:cNvSpPr>
          <p:nvPr/>
        </p:nvSpPr>
        <p:spPr>
          <a:xfrm>
            <a:off x="71399" y="1159102"/>
            <a:ext cx="9096244" cy="543389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endParaRPr lang="es-ES" dirty="0"/>
          </a:p>
          <a:p>
            <a:pPr algn="just">
              <a:buFont typeface="Wingdings" panose="05000000000000000000" pitchFamily="2" charset="2"/>
              <a:buChar char="§"/>
            </a:pPr>
            <a:endParaRPr lang="es-ES" sz="2400" dirty="0"/>
          </a:p>
          <a:p>
            <a:pPr>
              <a:buFont typeface="Wingdings" panose="05000000000000000000" pitchFamily="2" charset="2"/>
              <a:buChar char="§"/>
            </a:pPr>
            <a:endParaRPr lang="es-CR" sz="1400" dirty="0"/>
          </a:p>
          <a:p>
            <a:pPr>
              <a:buFont typeface="Wingdings" panose="05000000000000000000" pitchFamily="2" charset="2"/>
              <a:buChar char="§"/>
            </a:pPr>
            <a:endParaRPr lang="es-CR" sz="1200" dirty="0"/>
          </a:p>
          <a:p>
            <a:pPr>
              <a:buFont typeface="Wingdings" panose="05000000000000000000" pitchFamily="2" charset="2"/>
              <a:buChar char="§"/>
            </a:pPr>
            <a:endParaRPr lang="es-CR" sz="1100" dirty="0"/>
          </a:p>
        </p:txBody>
      </p:sp>
      <p:sp>
        <p:nvSpPr>
          <p:cNvPr id="2" name="Título 1">
            <a:extLst>
              <a:ext uri="{FF2B5EF4-FFF2-40B4-BE49-F238E27FC236}">
                <a16:creationId xmlns:a16="http://schemas.microsoft.com/office/drawing/2014/main" id="{FEF3AA32-FE1D-4A0C-AB11-4D15DE4CC6F7}"/>
              </a:ext>
            </a:extLst>
          </p:cNvPr>
          <p:cNvSpPr>
            <a:spLocks noGrp="1"/>
          </p:cNvSpPr>
          <p:nvPr>
            <p:ph type="title"/>
          </p:nvPr>
        </p:nvSpPr>
        <p:spPr>
          <a:xfrm>
            <a:off x="766882" y="552577"/>
            <a:ext cx="8689673" cy="1600200"/>
          </a:xfrm>
        </p:spPr>
        <p:txBody>
          <a:bodyPr>
            <a:noAutofit/>
          </a:bodyPr>
          <a:lstStyle/>
          <a:p>
            <a:br>
              <a:rPr lang="es-CR" sz="1800" dirty="0">
                <a:solidFill>
                  <a:srgbClr val="000000"/>
                </a:solidFill>
                <a:effectLst/>
                <a:latin typeface="Arial" panose="020B0604020202020204" pitchFamily="34" charset="0"/>
                <a:ea typeface="Calibri" panose="020F0502020204030204" pitchFamily="34" charset="0"/>
              </a:rPr>
            </a:br>
            <a:r>
              <a:rPr lang="es-CR" sz="2400" b="1" spc="375" dirty="0">
                <a:solidFill>
                  <a:srgbClr val="182951"/>
                </a:solidFill>
                <a:latin typeface="Poppins Ultra-Bold"/>
                <a:ea typeface="+mn-ea"/>
                <a:cs typeface="+mn-cs"/>
              </a:rPr>
              <a:t>Jefaturas</a:t>
            </a:r>
            <a:br>
              <a:rPr lang="es-CR" sz="2400" b="1" spc="375" dirty="0">
                <a:solidFill>
                  <a:srgbClr val="182951"/>
                </a:solidFill>
                <a:latin typeface="Poppins Ultra-Bold"/>
                <a:ea typeface="+mn-ea"/>
                <a:cs typeface="+mn-cs"/>
              </a:rPr>
            </a:br>
            <a:r>
              <a:rPr lang="es-CR" sz="2400" b="1" spc="375" dirty="0">
                <a:solidFill>
                  <a:srgbClr val="182951"/>
                </a:solidFill>
                <a:latin typeface="Poppins Ultra-Bold"/>
                <a:ea typeface="+mn-ea"/>
                <a:cs typeface="+mn-cs"/>
              </a:rPr>
              <a:t>Normas de Control Interno de la CGR</a:t>
            </a:r>
            <a:br>
              <a:rPr lang="es-ES" sz="2400" b="1" dirty="0">
                <a:latin typeface="Arial" panose="020B0604020202020204" pitchFamily="34" charset="0"/>
                <a:cs typeface="Arial" panose="020B0604020202020204" pitchFamily="34" charset="0"/>
              </a:rPr>
            </a:br>
            <a:endParaRPr lang="es-CR" sz="2400" dirty="0"/>
          </a:p>
        </p:txBody>
      </p:sp>
      <p:sp>
        <p:nvSpPr>
          <p:cNvPr id="10" name="Marcador de texto 9">
            <a:extLst>
              <a:ext uri="{FF2B5EF4-FFF2-40B4-BE49-F238E27FC236}">
                <a16:creationId xmlns:a16="http://schemas.microsoft.com/office/drawing/2014/main" id="{3059BA82-9195-4A53-9A67-F551DA42FACD}"/>
              </a:ext>
            </a:extLst>
          </p:cNvPr>
          <p:cNvSpPr>
            <a:spLocks noGrp="1"/>
          </p:cNvSpPr>
          <p:nvPr>
            <p:ph type="body" sz="half" idx="2"/>
          </p:nvPr>
        </p:nvSpPr>
        <p:spPr>
          <a:xfrm>
            <a:off x="737538" y="1916832"/>
            <a:ext cx="7905774" cy="4609709"/>
          </a:xfrm>
          <a:noFill/>
          <a:ln w="9525" cap="flat" cmpd="sng" algn="ctr">
            <a:no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a:normAutofit fontScale="92500"/>
          </a:bodyPr>
          <a:lstStyle/>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4.3.1-inciso c). El control, registro y custodia de la documentación asociada a la adquisición, la inscripción, el uso, el control y el mantenimiento de los activos. </a:t>
            </a:r>
            <a:r>
              <a:rPr lang="es-CR" sz="2400" b="1" dirty="0">
                <a:solidFill>
                  <a:srgbClr val="000000"/>
                </a:solidFill>
                <a:latin typeface="Lato" panose="020F0502020204030203" pitchFamily="34" charset="0"/>
                <a:ea typeface="Lato" panose="020F0502020204030203" pitchFamily="34" charset="0"/>
                <a:cs typeface="Lato" panose="020F0502020204030203" pitchFamily="34" charset="0"/>
              </a:rPr>
              <a:t>(Archivo de formularios)</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4.6.2 El jerarca y los titulares subordinados deben presentar a las instancias pertinentes, un informe de fin de gestión.</a:t>
            </a:r>
          </a:p>
          <a:p>
            <a:pPr algn="just"/>
            <a:endParaRPr lang="es-CR" sz="24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s-CR" sz="2400" dirty="0">
                <a:solidFill>
                  <a:srgbClr val="000000"/>
                </a:solidFill>
                <a:latin typeface="Lato" panose="020F0502020204030203" pitchFamily="34" charset="0"/>
                <a:ea typeface="Lato" panose="020F0502020204030203" pitchFamily="34" charset="0"/>
                <a:cs typeface="Lato" panose="020F0502020204030203" pitchFamily="34" charset="0"/>
              </a:rPr>
              <a:t>5.7.1 Deben establecerse y funcionar adecuados canales y medios de comunicación, que permitan trasladar la información de manera transparente, ágil, segura, correcta y oportuna, a los destinatarios idóneos dentro y fuera de la institución…</a:t>
            </a:r>
          </a:p>
          <a:p>
            <a:pPr algn="just"/>
            <a:endParaRPr lang="es-CR" sz="2400" dirty="0">
              <a:solidFill>
                <a:srgbClr val="000000"/>
              </a:solidFill>
              <a:latin typeface="Arial" panose="020B0604020202020204" pitchFamily="34" charset="0"/>
              <a:cs typeface="Arial" panose="020B0604020202020204" pitchFamily="34" charset="0"/>
            </a:endParaRPr>
          </a:p>
          <a:p>
            <a:pPr algn="just"/>
            <a:endParaRPr lang="es-CR" sz="2400" dirty="0">
              <a:solidFill>
                <a:srgbClr val="000000"/>
              </a:solidFill>
              <a:latin typeface="Arial" panose="020B0604020202020204" pitchFamily="34" charset="0"/>
              <a:cs typeface="Arial" panose="020B0604020202020204" pitchFamily="34" charset="0"/>
            </a:endParaRPr>
          </a:p>
        </p:txBody>
      </p:sp>
      <p:pic>
        <p:nvPicPr>
          <p:cNvPr id="20" name="Picture 14" descr="Icono Persona Gratis de Google Material">
            <a:extLst>
              <a:ext uri="{FF2B5EF4-FFF2-40B4-BE49-F238E27FC236}">
                <a16:creationId xmlns:a16="http://schemas.microsoft.com/office/drawing/2014/main" id="{8FC63D95-5AF8-453A-89A0-E77FE74BDEF9}"/>
              </a:ext>
            </a:extLst>
          </p:cNvPr>
          <p:cNvPicPr>
            <a:picLocks noChangeAspect="1" noChangeArrowheads="1"/>
          </p:cNvPicPr>
          <p:nvPr/>
        </p:nvPicPr>
        <p:blipFill>
          <a:blip r:embed="rId2" cstate="print">
            <a:clrChange>
              <a:clrFrom>
                <a:srgbClr val="E5E6E8"/>
              </a:clrFrom>
              <a:clrTo>
                <a:srgbClr val="E5E6E8">
                  <a:alpha val="0"/>
                </a:srgbClr>
              </a:clrTo>
            </a:clrChange>
            <a:extLst>
              <a:ext uri="{28A0092B-C50C-407E-A947-70E740481C1C}">
                <a14:useLocalDpi xmlns:a14="http://schemas.microsoft.com/office/drawing/2010/main" val="0"/>
              </a:ext>
            </a:extLst>
          </a:blip>
          <a:srcRect/>
          <a:stretch>
            <a:fillRect/>
          </a:stretch>
        </p:blipFill>
        <p:spPr bwMode="auto">
          <a:xfrm>
            <a:off x="12658507" y="8913762"/>
            <a:ext cx="238501" cy="25831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6">
            <a:extLst>
              <a:ext uri="{FF2B5EF4-FFF2-40B4-BE49-F238E27FC236}">
                <a16:creationId xmlns:a16="http://schemas.microsoft.com/office/drawing/2014/main" id="{1FE1338D-96AA-0D68-B994-DFCACB99D146}"/>
              </a:ext>
            </a:extLst>
          </p:cNvPr>
          <p:cNvSpPr/>
          <p:nvPr/>
        </p:nvSpPr>
        <p:spPr>
          <a:xfrm>
            <a:off x="42337" y="30902"/>
            <a:ext cx="4127376" cy="914400"/>
          </a:xfrm>
          <a:custGeom>
            <a:avLst/>
            <a:gdLst/>
            <a:ahLst/>
            <a:cxnLst/>
            <a:rect l="l" t="t" r="r" b="b"/>
            <a:pathLst>
              <a:path w="7804190" h="1086083">
                <a:moveTo>
                  <a:pt x="0" y="0"/>
                </a:moveTo>
                <a:lnTo>
                  <a:pt x="7804190" y="0"/>
                </a:lnTo>
                <a:lnTo>
                  <a:pt x="7804190" y="1086083"/>
                </a:lnTo>
                <a:lnTo>
                  <a:pt x="0" y="1086083"/>
                </a:lnTo>
                <a:lnTo>
                  <a:pt x="0" y="0"/>
                </a:lnTo>
                <a:close/>
              </a:path>
            </a:pathLst>
          </a:custGeom>
          <a:blipFill>
            <a:blip r:embed="rId3"/>
            <a:stretch>
              <a:fillRect/>
            </a:stretch>
          </a:blipFill>
        </p:spPr>
        <p:txBody>
          <a:bodyPr/>
          <a:lstStyle/>
          <a:p>
            <a:endParaRPr lang="es-CR" dirty="0"/>
          </a:p>
        </p:txBody>
      </p:sp>
      <p:sp>
        <p:nvSpPr>
          <p:cNvPr id="7" name="Rectángulo 6">
            <a:extLst>
              <a:ext uri="{FF2B5EF4-FFF2-40B4-BE49-F238E27FC236}">
                <a16:creationId xmlns:a16="http://schemas.microsoft.com/office/drawing/2014/main" id="{9736494C-3D65-F215-3F6B-D1380B45A70B}"/>
              </a:ext>
            </a:extLst>
          </p:cNvPr>
          <p:cNvSpPr/>
          <p:nvPr/>
        </p:nvSpPr>
        <p:spPr>
          <a:xfrm>
            <a:off x="6444208" y="291245"/>
            <a:ext cx="2840330" cy="5755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000" b="1" dirty="0">
                <a:solidFill>
                  <a:schemeClr val="bg1"/>
                </a:solidFill>
                <a:cs typeface="Arial" panose="020B0604020202020204" pitchFamily="34" charset="0"/>
              </a:rPr>
              <a:t>2. Responsabilidades</a:t>
            </a:r>
          </a:p>
        </p:txBody>
      </p:sp>
      <p:pic>
        <p:nvPicPr>
          <p:cNvPr id="6" name="Imagen 5">
            <a:hlinkClick r:id="rId4" action="ppaction://hlinksldjump"/>
            <a:extLst>
              <a:ext uri="{FF2B5EF4-FFF2-40B4-BE49-F238E27FC236}">
                <a16:creationId xmlns:a16="http://schemas.microsoft.com/office/drawing/2014/main" id="{8DB060B7-9058-6733-8EC3-FE40DF2AFFFE}"/>
              </a:ext>
            </a:extLst>
          </p:cNvPr>
          <p:cNvPicPr>
            <a:picLocks noChangeAspect="1"/>
          </p:cNvPicPr>
          <p:nvPr/>
        </p:nvPicPr>
        <p:blipFill>
          <a:blip r:embed="rId5"/>
          <a:stretch>
            <a:fillRect/>
          </a:stretch>
        </p:blipFill>
        <p:spPr>
          <a:xfrm>
            <a:off x="8406462" y="6127339"/>
            <a:ext cx="576064" cy="679460"/>
          </a:xfrm>
          <a:prstGeom prst="rect">
            <a:avLst/>
          </a:prstGeom>
        </p:spPr>
      </p:pic>
    </p:spTree>
    <p:extLst>
      <p:ext uri="{BB962C8B-B14F-4D97-AF65-F5344CB8AC3E}">
        <p14:creationId xmlns:p14="http://schemas.microsoft.com/office/powerpoint/2010/main" val="2896344848"/>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ma d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8699</TotalTime>
  <Words>3688</Words>
  <Application>Microsoft Office PowerPoint</Application>
  <PresentationFormat>Presentación en pantalla (4:3)</PresentationFormat>
  <Paragraphs>688</Paragraphs>
  <Slides>48</Slides>
  <Notes>20</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48</vt:i4>
      </vt:variant>
    </vt:vector>
  </HeadingPairs>
  <TitlesOfParts>
    <vt:vector size="65" baseType="lpstr">
      <vt:lpstr>Aileron</vt:lpstr>
      <vt:lpstr>Aileron Bold</vt:lpstr>
      <vt:lpstr>Aileron Ultra-Bold</vt:lpstr>
      <vt:lpstr>Aptos</vt:lpstr>
      <vt:lpstr>Aptos Display</vt:lpstr>
      <vt:lpstr>Arial</vt:lpstr>
      <vt:lpstr>Arial Black</vt:lpstr>
      <vt:lpstr>Calibri</vt:lpstr>
      <vt:lpstr>HendersonSansW00-BasicBold</vt:lpstr>
      <vt:lpstr>HendersonSansW00-BasicLight</vt:lpstr>
      <vt:lpstr>Lato</vt:lpstr>
      <vt:lpstr>Lato Bold</vt:lpstr>
      <vt:lpstr>Lato Italics</vt:lpstr>
      <vt:lpstr>Poppins Ultra-Bold</vt:lpstr>
      <vt:lpstr>Symbol</vt:lpstr>
      <vt:lpstr>Wingdings</vt:lpstr>
      <vt:lpstr>Office Theme</vt:lpstr>
      <vt:lpstr>Presentación de PowerPoint</vt:lpstr>
      <vt:lpstr>Presentación de PowerPoint</vt:lpstr>
      <vt:lpstr>Presentación de PowerPoint</vt:lpstr>
      <vt:lpstr>Reglamento para el Registro y Control de Bienes de la Administración Central (R.R.C.B.A.C)  Decreto Ejecutivo No. 40797-H </vt:lpstr>
      <vt:lpstr> ¿Quién es el responsable de los bienes? </vt:lpstr>
      <vt:lpstr> Funcionarios Artículo 7. R.R.C.B.A.C </vt:lpstr>
      <vt:lpstr>Presentación de PowerPoint</vt:lpstr>
      <vt:lpstr>Presentación de PowerPoint</vt:lpstr>
      <vt:lpstr> Jefaturas Normas de Control Interno de la CGR </vt:lpstr>
      <vt:lpstr>  Ley General de Control Interno  (Ley No. 8292) </vt:lpstr>
      <vt:lpstr>Inventario de bienes duraderos</vt:lpstr>
      <vt:lpstr>Diferencia entre bienes duraderos y suministros</vt:lpstr>
      <vt:lpstr>Ingreso de bienes nuevos</vt:lpstr>
      <vt:lpstr>Identificación de los bienes (Placa)</vt:lpstr>
      <vt:lpstr>Código de barras</vt:lpstr>
      <vt:lpstr> Reimpresión de identificaciones</vt:lpstr>
      <vt:lpstr>Bienes sin placa </vt:lpstr>
      <vt:lpstr>Características de los bienes</vt:lpstr>
      <vt:lpstr>Ejemplo de características de los bienes</vt:lpstr>
      <vt:lpstr> Sistema para el Control de Activos del MEP  </vt:lpstr>
      <vt:lpstr> Sistema para el Control de Activos del MEP  </vt:lpstr>
      <vt:lpstr>   Información disponible en SICAMEP  </vt:lpstr>
      <vt:lpstr>Presentación de PowerPoint</vt:lpstr>
      <vt:lpstr>Presentación de PowerPoint</vt:lpstr>
      <vt:lpstr> 1. ¿Cómo se realiza el registro inicial de un funcionario?  </vt:lpstr>
      <vt:lpstr> Formulario para el Control de Activos </vt:lpstr>
      <vt:lpstr>Presentación de PowerPoint</vt:lpstr>
      <vt:lpstr> Asignación </vt:lpstr>
      <vt:lpstr> Devolución-colaboradores </vt:lpstr>
      <vt:lpstr> Desasignación-colaboradores </vt:lpstr>
      <vt:lpstr> Entrega formal de bienes-jefaturas  </vt:lpstr>
      <vt:lpstr>  Documentos de entrega formal de bienes  </vt:lpstr>
      <vt:lpstr>  Verificación de bienes-jefaturas salientes  </vt:lpstr>
      <vt:lpstr>Cambio de jefaturas </vt:lpstr>
      <vt:lpstr> Traslado entre dependencias </vt:lpstr>
      <vt:lpstr> Traslado por desuso  </vt:lpstr>
      <vt:lpstr> Inventario </vt:lpstr>
      <vt:lpstr> Administración de formularios </vt:lpstr>
      <vt:lpstr> Anulación de formularios </vt:lpstr>
      <vt:lpstr> SIBINET </vt:lpstr>
      <vt:lpstr>Presentación de PowerPoint</vt:lpstr>
      <vt:lpstr> Donaciones de bienes a Centros Educativos </vt:lpstr>
      <vt:lpstr> Recepción de donaciones  </vt:lpstr>
      <vt:lpstr>Presentación de PowerPoint</vt:lpstr>
      <vt:lpstr>         Informe de verificación</vt:lpstr>
      <vt:lpstr>Presentación de PowerPoint</vt:lpstr>
      <vt:lpstr>Presentación de PowerPoint</vt:lpstr>
      <vt:lpstr>Información de contacto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eespinozaa</dc:creator>
  <cp:lastModifiedBy>Estefany Espinoza Alvarez</cp:lastModifiedBy>
  <cp:revision>826</cp:revision>
  <cp:lastPrinted>2016-07-19T16:35:58Z</cp:lastPrinted>
  <dcterms:created xsi:type="dcterms:W3CDTF">2014-03-19T13:27:10Z</dcterms:created>
  <dcterms:modified xsi:type="dcterms:W3CDTF">2024-08-26T16:14:24Z</dcterms:modified>
</cp:coreProperties>
</file>