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76" r:id="rId6"/>
    <p:sldId id="267" r:id="rId7"/>
    <p:sldId id="257" r:id="rId8"/>
    <p:sldId id="259" r:id="rId9"/>
    <p:sldId id="258" r:id="rId10"/>
    <p:sldId id="260" r:id="rId11"/>
    <p:sldId id="261" r:id="rId12"/>
    <p:sldId id="262" r:id="rId13"/>
    <p:sldId id="263" r:id="rId14"/>
    <p:sldId id="264" r:id="rId15"/>
    <p:sldId id="268" r:id="rId16"/>
    <p:sldId id="265" r:id="rId17"/>
    <p:sldId id="269" r:id="rId18"/>
    <p:sldId id="270" r:id="rId19"/>
    <p:sldId id="271" r:id="rId20"/>
    <p:sldId id="272" r:id="rId21"/>
    <p:sldId id="273" r:id="rId22"/>
    <p:sldId id="274" r:id="rId23"/>
    <p:sldId id="275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delao\Documents\resultados%202024%20elecciones%20estudiantile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delao\Documents\resultados%202024%20elecciones%20estudiantiles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delao\Documents\resultados%202024%20elecciones%20estudiantiles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delao\Documents\resultados%202024%20elecciones%20estudiantiles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delao\Documents\resultados%202024%20elecciones%20estudiantiles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delao\Documents\resultados%202024%20elecciones%20estudiantiles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delao\Documents\resultados%202024%20elecciones%20estudiantiles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delao\Documents\resultados%202024%20elecciones%20estudiantiles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delao\Documents\resultados%202024%20elecciones%20estudiantiles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delao\Documents\resultados%202024%20elecciones%20estudiantiles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delao\Documents\resultados%202024%20elecciones%20estudiantiles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delao\Documents\resultados%202024%20elecciones%20estudiantile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delao\Documents\resultados%202024%20elecciones%20estudiantile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delao\Documents\resultados%202024%20elecciones%20estudiantile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delao\Documents\resultados%202024%20elecciones%20estudiantiles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delao\Documents\resultados%202024%20elecciones%20estudiantiles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delao\Documents\resultados%202024%20elecciones%20estudiantiles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delao\Documents\resultados%202024%20elecciones%20estudiantiles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delao\Documents\resultados%202024%20elecciones%20estudiantiles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R" sz="2000" dirty="0"/>
              <a:t>Cumplimiento</a:t>
            </a:r>
            <a:r>
              <a:rPr lang="es-CR" sz="2000" baseline="0" dirty="0"/>
              <a:t> meta POA 2024: % de participación en elecciones estudiantiles</a:t>
            </a:r>
            <a:endParaRPr lang="es-CR" sz="20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POA!$B$4</c:f>
              <c:strCache>
                <c:ptCount val="1"/>
                <c:pt idx="0">
                  <c:v>% de participación esperado POA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POA!$C$3:$D$3</c:f>
              <c:strCache>
                <c:ptCount val="2"/>
                <c:pt idx="0">
                  <c:v>escuelas</c:v>
                </c:pt>
                <c:pt idx="1">
                  <c:v>colegios</c:v>
                </c:pt>
              </c:strCache>
            </c:strRef>
          </c:cat>
          <c:val>
            <c:numRef>
              <c:f>POA!$C$4:$D$4</c:f>
              <c:numCache>
                <c:formatCode>General</c:formatCode>
                <c:ptCount val="2"/>
                <c:pt idx="0">
                  <c:v>86</c:v>
                </c:pt>
                <c:pt idx="1">
                  <c:v>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7CB-4F54-BEB9-1655B13428D8}"/>
            </c:ext>
          </c:extLst>
        </c:ser>
        <c:ser>
          <c:idx val="1"/>
          <c:order val="1"/>
          <c:tx>
            <c:strRef>
              <c:f>POA!$B$5</c:f>
              <c:strCache>
                <c:ptCount val="1"/>
                <c:pt idx="0">
                  <c:v>% de participación según nómina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POA!$C$3:$D$3</c:f>
              <c:strCache>
                <c:ptCount val="2"/>
                <c:pt idx="0">
                  <c:v>escuelas</c:v>
                </c:pt>
                <c:pt idx="1">
                  <c:v>colegios</c:v>
                </c:pt>
              </c:strCache>
            </c:strRef>
          </c:cat>
          <c:val>
            <c:numRef>
              <c:f>POA!$C$5:$D$5</c:f>
              <c:numCache>
                <c:formatCode>General</c:formatCode>
                <c:ptCount val="2"/>
                <c:pt idx="0">
                  <c:v>87</c:v>
                </c:pt>
                <c:pt idx="1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7CB-4F54-BEB9-1655B13428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20368416"/>
        <c:axId val="99897680"/>
      </c:barChart>
      <c:catAx>
        <c:axId val="220368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R"/>
          </a:p>
        </c:txPr>
        <c:crossAx val="99897680"/>
        <c:crosses val="autoZero"/>
        <c:auto val="1"/>
        <c:lblAlgn val="ctr"/>
        <c:lblOffset val="100"/>
        <c:noMultiLvlLbl val="0"/>
      </c:catAx>
      <c:valAx>
        <c:axId val="998976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R"/>
          </a:p>
        </c:txPr>
        <c:crossAx val="2203684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R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R" sz="2400"/>
              <a:t>Escuelas</a:t>
            </a:r>
            <a:r>
              <a:rPr lang="es-CR" sz="2400" baseline="0"/>
              <a:t> 2024: participación de estudianties extranjeros en puestos de comité ejecutivo</a:t>
            </a:r>
            <a:endParaRPr lang="es-CR" sz="2400"/>
          </a:p>
        </c:rich>
      </c:tx>
      <c:layout>
        <c:manualLayout>
          <c:xMode val="edge"/>
          <c:yMode val="edge"/>
          <c:x val="0.17064683571587591"/>
          <c:y val="2.739829306279823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R"/>
        </a:p>
      </c:txPr>
    </c:title>
    <c:autoTitleDeleted val="0"/>
    <c:plotArea>
      <c:layout>
        <c:manualLayout>
          <c:layoutTarget val="inner"/>
          <c:xMode val="edge"/>
          <c:yMode val="edge"/>
          <c:x val="6.7692038495188095E-2"/>
          <c:y val="0.18097222222222226"/>
          <c:w val="0.88713429571303593"/>
          <c:h val="0.6153546952464275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escuelas!$A$34</c:f>
              <c:strCache>
                <c:ptCount val="1"/>
                <c:pt idx="0">
                  <c:v>costarricenses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val>
            <c:numRef>
              <c:f>escuelas!$B$34</c:f>
              <c:numCache>
                <c:formatCode>General</c:formatCode>
                <c:ptCount val="1"/>
                <c:pt idx="0">
                  <c:v>19303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C0C-48FE-9A4E-83110B4749D1}"/>
            </c:ext>
          </c:extLst>
        </c:ser>
        <c:ser>
          <c:idx val="1"/>
          <c:order val="1"/>
          <c:tx>
            <c:strRef>
              <c:f>escuelas!$A$35</c:f>
              <c:strCache>
                <c:ptCount val="1"/>
                <c:pt idx="0">
                  <c:v>nicaragüenses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val>
            <c:numRef>
              <c:f>escuelas!$B$35</c:f>
              <c:numCache>
                <c:formatCode>General</c:formatCode>
                <c:ptCount val="1"/>
                <c:pt idx="0">
                  <c:v>818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C0C-48FE-9A4E-83110B4749D1}"/>
            </c:ext>
          </c:extLst>
        </c:ser>
        <c:ser>
          <c:idx val="2"/>
          <c:order val="2"/>
          <c:tx>
            <c:strRef>
              <c:f>escuelas!$A$36</c:f>
              <c:strCache>
                <c:ptCount val="1"/>
                <c:pt idx="0">
                  <c:v>otras nacionalidades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val>
            <c:numRef>
              <c:f>escuelas!$B$36</c:f>
              <c:numCache>
                <c:formatCode>General</c:formatCode>
                <c:ptCount val="1"/>
                <c:pt idx="0">
                  <c:v>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C0C-48FE-9A4E-83110B4749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314186560"/>
        <c:axId val="1314180800"/>
      </c:barChart>
      <c:catAx>
        <c:axId val="131418656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314180800"/>
        <c:crosses val="autoZero"/>
        <c:auto val="1"/>
        <c:lblAlgn val="ctr"/>
        <c:lblOffset val="100"/>
        <c:noMultiLvlLbl val="0"/>
      </c:catAx>
      <c:valAx>
        <c:axId val="1314180800"/>
        <c:scaling>
          <c:orientation val="minMax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R"/>
          </a:p>
        </c:txPr>
        <c:crossAx val="13141865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R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R" sz="2000" dirty="0"/>
              <a:t>Colegios 2024: estado de las nóminas</a:t>
            </a:r>
            <a:r>
              <a:rPr lang="es-CR" sz="2000" baseline="0" dirty="0"/>
              <a:t> de secundaria</a:t>
            </a:r>
            <a:endParaRPr lang="es-CR" sz="2000" dirty="0"/>
          </a:p>
        </c:rich>
      </c:tx>
      <c:layout>
        <c:manualLayout>
          <c:xMode val="edge"/>
          <c:yMode val="edge"/>
          <c:x val="0.16317175196850395"/>
          <c:y val="2.0521053793276399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R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EAC-4562-AF6B-156941D8360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EAC-4562-AF6B-156941D83600}"/>
              </c:ext>
            </c:extLst>
          </c:dPt>
          <c:dLbls>
            <c:dLbl>
              <c:idx val="0"/>
              <c:layout>
                <c:manualLayout>
                  <c:x val="-3.5439140419947508E-2"/>
                  <c:y val="-0.2336649988059010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EAC-4562-AF6B-156941D83600}"/>
                </c:ext>
              </c:extLst>
            </c:dLbl>
            <c:dLbl>
              <c:idx val="1"/>
              <c:layout>
                <c:manualLayout>
                  <c:x val="9.6456036745406828E-2"/>
                  <c:y val="0.16861164245020735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EAC-4562-AF6B-156941D8360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C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colegios!$A$3:$A$4</c:f>
              <c:strCache>
                <c:ptCount val="2"/>
                <c:pt idx="0">
                  <c:v>recibidas</c:v>
                </c:pt>
                <c:pt idx="1">
                  <c:v>no recibidas</c:v>
                </c:pt>
              </c:strCache>
            </c:strRef>
          </c:cat>
          <c:val>
            <c:numRef>
              <c:f>colegios!$B$3:$B$4</c:f>
              <c:numCache>
                <c:formatCode>General</c:formatCode>
                <c:ptCount val="2"/>
                <c:pt idx="0">
                  <c:v>572</c:v>
                </c:pt>
                <c:pt idx="1">
                  <c:v>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EAC-4562-AF6B-156941D836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R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R" sz="2400" dirty="0"/>
              <a:t>Colegios 2024: estado de las nóminas</a:t>
            </a:r>
            <a:r>
              <a:rPr lang="es-CR" sz="2400" baseline="0" dirty="0"/>
              <a:t> de secundaria</a:t>
            </a:r>
            <a:endParaRPr lang="es-CR" sz="24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R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93A-441A-97A2-B8A6B5C4B74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93A-441A-97A2-B8A6B5C4B741}"/>
              </c:ext>
            </c:extLst>
          </c:dPt>
          <c:dLbls>
            <c:dLbl>
              <c:idx val="0"/>
              <c:layout>
                <c:manualLayout>
                  <c:x val="1.0394192913385827E-2"/>
                  <c:y val="-0.2368309620386004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93A-441A-97A2-B8A6B5C4B741}"/>
                </c:ext>
              </c:extLst>
            </c:dLbl>
            <c:dLbl>
              <c:idx val="1"/>
              <c:layout>
                <c:manualLayout>
                  <c:x val="9.8539370078740113E-2"/>
                  <c:y val="0.13073552414789016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93A-441A-97A2-B8A6B5C4B74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C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colegios!$A$3:$A$4</c:f>
              <c:strCache>
                <c:ptCount val="2"/>
                <c:pt idx="0">
                  <c:v>recibidas</c:v>
                </c:pt>
                <c:pt idx="1">
                  <c:v>no recibidas</c:v>
                </c:pt>
              </c:strCache>
            </c:strRef>
          </c:cat>
          <c:val>
            <c:numRef>
              <c:f>colegios!$B$3:$B$4</c:f>
              <c:numCache>
                <c:formatCode>General</c:formatCode>
                <c:ptCount val="2"/>
                <c:pt idx="0">
                  <c:v>572</c:v>
                </c:pt>
                <c:pt idx="1">
                  <c:v>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93A-441A-97A2-B8A6B5C4B7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R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R" sz="2400" dirty="0"/>
              <a:t>Colegios 2024: ¿en qué fecha se realizaron</a:t>
            </a:r>
            <a:r>
              <a:rPr lang="es-CR" sz="2400" baseline="0" dirty="0"/>
              <a:t> las elecciones estudiantiles?</a:t>
            </a:r>
            <a:endParaRPr lang="es-CR" sz="24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R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colegios!$A$9</c:f>
              <c:strCache>
                <c:ptCount val="1"/>
                <c:pt idx="0">
                  <c:v>fecha correcta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B76-4179-9379-E6ACCA702815}"/>
              </c:ext>
            </c:extLst>
          </c:dPt>
          <c:val>
            <c:numRef>
              <c:f>colegios!$B$9</c:f>
              <c:numCache>
                <c:formatCode>General</c:formatCode>
                <c:ptCount val="1"/>
                <c:pt idx="0">
                  <c:v>461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B76-4179-9379-E6ACCA702815}"/>
            </c:ext>
          </c:extLst>
        </c:ser>
        <c:ser>
          <c:idx val="1"/>
          <c:order val="1"/>
          <c:tx>
            <c:strRef>
              <c:f>colegios!$A$10</c:f>
              <c:strCache>
                <c:ptCount val="1"/>
                <c:pt idx="0">
                  <c:v>fecha incorrecta</c:v>
                </c:pt>
              </c:strCache>
            </c:strRef>
          </c:tx>
          <c:spPr>
            <a:solidFill>
              <a:schemeClr val="accent2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9CE-4084-B565-1039F2639902}"/>
              </c:ext>
            </c:extLst>
          </c:dPt>
          <c:val>
            <c:numRef>
              <c:f>colegios!$B$10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B76-4179-9379-E6ACCA7028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713092175"/>
        <c:axId val="713091695"/>
      </c:barChart>
      <c:valAx>
        <c:axId val="71309169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R"/>
          </a:p>
        </c:txPr>
        <c:crossAx val="713092175"/>
        <c:crosses val="autoZero"/>
        <c:crossBetween val="between"/>
      </c:valAx>
      <c:catAx>
        <c:axId val="713092175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713091695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R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R" sz="2800"/>
              <a:t>Colegios</a:t>
            </a:r>
            <a:r>
              <a:rPr lang="es-CR" sz="2800" baseline="0"/>
              <a:t> 2024: mecanismo de votación</a:t>
            </a:r>
            <a:endParaRPr lang="es-CR" sz="28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R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AFB-4CB9-BA4B-FBC80E1ACD3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AFB-4CB9-BA4B-FBC80E1ACD34}"/>
              </c:ext>
            </c:extLst>
          </c:dPt>
          <c:dLbls>
            <c:dLbl>
              <c:idx val="0"/>
              <c:layout>
                <c:manualLayout>
                  <c:x val="-0.12666299677047871"/>
                  <c:y val="9.498814510315978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R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AFB-4CB9-BA4B-FBC80E1ACD34}"/>
                </c:ext>
              </c:extLst>
            </c:dLbl>
            <c:dLbl>
              <c:idx val="1"/>
              <c:layout>
                <c:manualLayout>
                  <c:x val="0.14774884484549933"/>
                  <c:y val="-0.1720307490418094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R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AFB-4CB9-BA4B-FBC80E1ACD3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colegios!$A$12:$A$13</c:f>
              <c:strCache>
                <c:ptCount val="2"/>
                <c:pt idx="0">
                  <c:v>físico</c:v>
                </c:pt>
                <c:pt idx="1">
                  <c:v>electrónico</c:v>
                </c:pt>
              </c:strCache>
            </c:strRef>
          </c:cat>
          <c:val>
            <c:numRef>
              <c:f>colegios!$B$12:$B$13</c:f>
              <c:numCache>
                <c:formatCode>General</c:formatCode>
                <c:ptCount val="2"/>
                <c:pt idx="0">
                  <c:v>249</c:v>
                </c:pt>
                <c:pt idx="1">
                  <c:v>312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AFB-4CB9-BA4B-FBC80E1ACD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R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R" sz="2400"/>
              <a:t>Colegios 2024: % de votación en elecciones estudiantiles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R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0.47413484806116485"/>
                  <c:y val="-8.4796182217095413E-1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36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483-4DA4-8AA5-5101FBC3F72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colegios!$A$15</c:f>
              <c:strCache>
                <c:ptCount val="1"/>
                <c:pt idx="0">
                  <c:v>% de participación</c:v>
                </c:pt>
              </c:strCache>
            </c:strRef>
          </c:cat>
          <c:val>
            <c:numRef>
              <c:f>colegios!$B$15</c:f>
              <c:numCache>
                <c:formatCode>General</c:formatCode>
                <c:ptCount val="1"/>
                <c:pt idx="0">
                  <c:v>80.8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83-4DA4-8AA5-5101FBC3F7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369247936"/>
        <c:axId val="1369248416"/>
      </c:barChart>
      <c:catAx>
        <c:axId val="136924793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369248416"/>
        <c:crosses val="autoZero"/>
        <c:auto val="1"/>
        <c:lblAlgn val="ctr"/>
        <c:lblOffset val="100"/>
        <c:noMultiLvlLbl val="0"/>
      </c:catAx>
      <c:valAx>
        <c:axId val="136924841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R"/>
          </a:p>
        </c:txPr>
        <c:crossAx val="13692479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R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R" sz="2800"/>
              <a:t>Colegios 2024: partidos políticos inscritos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R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colegios!$A$17</c:f>
              <c:strCache>
                <c:ptCount val="1"/>
                <c:pt idx="0">
                  <c:v>partidos políticos inscritos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colegios!$B$17</c:f>
              <c:numCache>
                <c:formatCode>General</c:formatCode>
                <c:ptCount val="1"/>
                <c:pt idx="0">
                  <c:v>1332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704-4ECC-A17E-C09627197CF9}"/>
            </c:ext>
          </c:extLst>
        </c:ser>
        <c:ser>
          <c:idx val="1"/>
          <c:order val="1"/>
          <c:tx>
            <c:strRef>
              <c:f>colegios!$A$18</c:f>
              <c:strCache>
                <c:ptCount val="1"/>
                <c:pt idx="0">
                  <c:v>partidos inscritos encabezados por una estudiante mujer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colegios!$B$18</c:f>
              <c:numCache>
                <c:formatCode>General</c:formatCode>
                <c:ptCount val="1"/>
                <c:pt idx="0">
                  <c:v>748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704-4ECC-A17E-C09627197C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20997264"/>
        <c:axId val="120982384"/>
      </c:barChart>
      <c:catAx>
        <c:axId val="12099726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20982384"/>
        <c:crosses val="autoZero"/>
        <c:auto val="1"/>
        <c:lblAlgn val="ctr"/>
        <c:lblOffset val="100"/>
        <c:noMultiLvlLbl val="0"/>
      </c:catAx>
      <c:valAx>
        <c:axId val="12098238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R"/>
          </a:p>
        </c:txPr>
        <c:crossAx val="1209972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R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R" sz="2400" dirty="0"/>
              <a:t>Colegios 2024: presidencias de AR y CE según</a:t>
            </a:r>
            <a:r>
              <a:rPr lang="es-CR" sz="2400" baseline="0" dirty="0"/>
              <a:t> sexo</a:t>
            </a:r>
            <a:endParaRPr lang="es-CR" sz="24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colegios!$B$39</c:f>
              <c:strCache>
                <c:ptCount val="1"/>
                <c:pt idx="0">
                  <c:v>mujeres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colegios!$A$40:$A$41</c:f>
              <c:strCache>
                <c:ptCount val="2"/>
                <c:pt idx="0">
                  <c:v>presidencias de AR</c:v>
                </c:pt>
                <c:pt idx="1">
                  <c:v>presidencias de CE</c:v>
                </c:pt>
              </c:strCache>
            </c:strRef>
          </c:cat>
          <c:val>
            <c:numRef>
              <c:f>colegios!$B$40:$B$41</c:f>
              <c:numCache>
                <c:formatCode>General</c:formatCode>
                <c:ptCount val="2"/>
                <c:pt idx="0">
                  <c:v>325</c:v>
                </c:pt>
                <c:pt idx="1">
                  <c:v>200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CF-4C99-8C36-490418108ACF}"/>
            </c:ext>
          </c:extLst>
        </c:ser>
        <c:ser>
          <c:idx val="1"/>
          <c:order val="1"/>
          <c:tx>
            <c:strRef>
              <c:f>colegios!$C$39</c:f>
              <c:strCache>
                <c:ptCount val="1"/>
                <c:pt idx="0">
                  <c:v>hombres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colegios!$A$40:$A$41</c:f>
              <c:strCache>
                <c:ptCount val="2"/>
                <c:pt idx="0">
                  <c:v>presidencias de AR</c:v>
                </c:pt>
                <c:pt idx="1">
                  <c:v>presidencias de CE</c:v>
                </c:pt>
              </c:strCache>
            </c:strRef>
          </c:cat>
          <c:val>
            <c:numRef>
              <c:f>colegios!$C$40:$C$41</c:f>
              <c:numCache>
                <c:formatCode>General</c:formatCode>
                <c:ptCount val="2"/>
                <c:pt idx="0">
                  <c:v>200</c:v>
                </c:pt>
                <c:pt idx="1">
                  <c:v>325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BCF-4C99-8C36-490418108A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28623872"/>
        <c:axId val="228622912"/>
      </c:barChart>
      <c:catAx>
        <c:axId val="228623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R"/>
          </a:p>
        </c:txPr>
        <c:crossAx val="228622912"/>
        <c:crosses val="autoZero"/>
        <c:auto val="1"/>
        <c:lblAlgn val="ctr"/>
        <c:lblOffset val="100"/>
        <c:noMultiLvlLbl val="0"/>
      </c:catAx>
      <c:valAx>
        <c:axId val="2286229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R"/>
          </a:p>
        </c:txPr>
        <c:crossAx val="2286238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R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R" sz="2400"/>
              <a:t>Colegios 2024: Puestos de comité ejecutivo según</a:t>
            </a:r>
            <a:r>
              <a:rPr lang="es-CR" sz="2400" baseline="0"/>
              <a:t> sexo</a:t>
            </a:r>
            <a:endParaRPr lang="es-CR" sz="24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colegios!$B$24</c:f>
              <c:strCache>
                <c:ptCount val="1"/>
                <c:pt idx="0">
                  <c:v>hombres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colegios!$A$25:$A$31</c:f>
              <c:strCache>
                <c:ptCount val="7"/>
                <c:pt idx="0">
                  <c:v>presidencia</c:v>
                </c:pt>
                <c:pt idx="1">
                  <c:v>vicepresidencia</c:v>
                </c:pt>
                <c:pt idx="2">
                  <c:v>secretaría</c:v>
                </c:pt>
                <c:pt idx="3">
                  <c:v>tesorería</c:v>
                </c:pt>
                <c:pt idx="4">
                  <c:v>fiscalía</c:v>
                </c:pt>
                <c:pt idx="5">
                  <c:v>primera vocalía</c:v>
                </c:pt>
                <c:pt idx="6">
                  <c:v>segunda vocalía</c:v>
                </c:pt>
              </c:strCache>
            </c:strRef>
          </c:cat>
          <c:val>
            <c:numRef>
              <c:f>colegios!$B$25:$B$31</c:f>
              <c:numCache>
                <c:formatCode>General</c:formatCode>
                <c:ptCount val="7"/>
                <c:pt idx="0">
                  <c:v>361</c:v>
                </c:pt>
                <c:pt idx="1">
                  <c:v>256</c:v>
                </c:pt>
                <c:pt idx="2">
                  <c:v>213</c:v>
                </c:pt>
                <c:pt idx="3">
                  <c:v>266</c:v>
                </c:pt>
                <c:pt idx="4">
                  <c:v>331</c:v>
                </c:pt>
                <c:pt idx="5">
                  <c:v>294</c:v>
                </c:pt>
                <c:pt idx="6">
                  <c:v>327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DE-4C95-BA58-4ADD54366AC1}"/>
            </c:ext>
          </c:extLst>
        </c:ser>
        <c:ser>
          <c:idx val="1"/>
          <c:order val="1"/>
          <c:tx>
            <c:strRef>
              <c:f>colegios!$C$24</c:f>
              <c:strCache>
                <c:ptCount val="1"/>
                <c:pt idx="0">
                  <c:v>mujeres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colegios!$A$25:$A$31</c:f>
              <c:strCache>
                <c:ptCount val="7"/>
                <c:pt idx="0">
                  <c:v>presidencia</c:v>
                </c:pt>
                <c:pt idx="1">
                  <c:v>vicepresidencia</c:v>
                </c:pt>
                <c:pt idx="2">
                  <c:v>secretaría</c:v>
                </c:pt>
                <c:pt idx="3">
                  <c:v>tesorería</c:v>
                </c:pt>
                <c:pt idx="4">
                  <c:v>fiscalía</c:v>
                </c:pt>
                <c:pt idx="5">
                  <c:v>primera vocalía</c:v>
                </c:pt>
                <c:pt idx="6">
                  <c:v>segunda vocalía</c:v>
                </c:pt>
              </c:strCache>
            </c:strRef>
          </c:cat>
          <c:val>
            <c:numRef>
              <c:f>colegios!$C$25:$C$31</c:f>
              <c:numCache>
                <c:formatCode>General</c:formatCode>
                <c:ptCount val="7"/>
                <c:pt idx="0">
                  <c:v>200</c:v>
                </c:pt>
                <c:pt idx="1">
                  <c:v>301</c:v>
                </c:pt>
                <c:pt idx="2">
                  <c:v>343</c:v>
                </c:pt>
                <c:pt idx="3">
                  <c:v>289</c:v>
                </c:pt>
                <c:pt idx="4">
                  <c:v>227</c:v>
                </c:pt>
                <c:pt idx="5">
                  <c:v>261</c:v>
                </c:pt>
                <c:pt idx="6">
                  <c:v>211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ADE-4C95-BA58-4ADD54366A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7618752"/>
        <c:axId val="167641312"/>
      </c:barChart>
      <c:catAx>
        <c:axId val="167618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R"/>
          </a:p>
        </c:txPr>
        <c:crossAx val="167641312"/>
        <c:crosses val="autoZero"/>
        <c:auto val="1"/>
        <c:lblAlgn val="ctr"/>
        <c:lblOffset val="100"/>
        <c:noMultiLvlLbl val="0"/>
      </c:catAx>
      <c:valAx>
        <c:axId val="1676413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R"/>
          </a:p>
        </c:txPr>
        <c:crossAx val="1676187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R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R" sz="2400" dirty="0"/>
              <a:t>Colegios</a:t>
            </a:r>
            <a:r>
              <a:rPr lang="es-CR" sz="2400" baseline="0" dirty="0"/>
              <a:t> 2024: participación de estudiantes extranjeros en puestos de comité ejecutivo</a:t>
            </a:r>
            <a:endParaRPr lang="es-CR" sz="24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R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colegios!$A$34</c:f>
              <c:strCache>
                <c:ptCount val="1"/>
                <c:pt idx="0">
                  <c:v>costarricenses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val>
            <c:numRef>
              <c:f>colegios!$B$34</c:f>
              <c:numCache>
                <c:formatCode>General</c:formatCode>
                <c:ptCount val="1"/>
                <c:pt idx="0">
                  <c:v>3755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D3-4934-882A-147DBC4E7C16}"/>
            </c:ext>
          </c:extLst>
        </c:ser>
        <c:ser>
          <c:idx val="1"/>
          <c:order val="1"/>
          <c:tx>
            <c:strRef>
              <c:f>colegios!$A$35</c:f>
              <c:strCache>
                <c:ptCount val="1"/>
                <c:pt idx="0">
                  <c:v>nicaragüenses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val>
            <c:numRef>
              <c:f>colegios!$B$35</c:f>
              <c:numCache>
                <c:formatCode>General</c:formatCode>
                <c:ptCount val="1"/>
                <c:pt idx="0">
                  <c:v>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4D3-4934-882A-147DBC4E7C16}"/>
            </c:ext>
          </c:extLst>
        </c:ser>
        <c:ser>
          <c:idx val="2"/>
          <c:order val="2"/>
          <c:tx>
            <c:strRef>
              <c:f>colegios!$A$36</c:f>
              <c:strCache>
                <c:ptCount val="1"/>
                <c:pt idx="0">
                  <c:v>otras nacionalidades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val>
            <c:numRef>
              <c:f>colegios!$B$36</c:f>
              <c:numCache>
                <c:formatCode>General</c:formatCode>
                <c:ptCount val="1"/>
                <c:pt idx="0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4D3-4934-882A-147DBC4E7C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overlap val="100"/>
        <c:axId val="167615392"/>
        <c:axId val="167620192"/>
      </c:barChart>
      <c:catAx>
        <c:axId val="16761539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67620192"/>
        <c:crosses val="autoZero"/>
        <c:auto val="1"/>
        <c:lblAlgn val="ctr"/>
        <c:lblOffset val="100"/>
        <c:noMultiLvlLbl val="0"/>
      </c:catAx>
      <c:valAx>
        <c:axId val="167620192"/>
        <c:scaling>
          <c:orientation val="minMax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R"/>
          </a:p>
        </c:txPr>
        <c:crossAx val="1676153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R" sz="2000" dirty="0"/>
              <a:t>Escuelas 2024: estado</a:t>
            </a:r>
            <a:r>
              <a:rPr lang="es-CR" sz="2000" baseline="0" dirty="0"/>
              <a:t> de las nóminas de elecciones estudiantiles</a:t>
            </a:r>
            <a:endParaRPr lang="es-CR" sz="2000" dirty="0"/>
          </a:p>
        </c:rich>
      </c:tx>
      <c:layout>
        <c:manualLayout>
          <c:xMode val="edge"/>
          <c:yMode val="edge"/>
          <c:x val="0.15420305819272026"/>
          <c:y val="8.4495141529362053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R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854-4300-8D45-A032999BFAC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854-4300-8D45-A032999BFACA}"/>
              </c:ext>
            </c:extLst>
          </c:dPt>
          <c:dLbls>
            <c:dLbl>
              <c:idx val="0"/>
              <c:layout>
                <c:manualLayout>
                  <c:x val="-9.0236901280949258E-2"/>
                  <c:y val="-0.28129530386648427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854-4300-8D45-A032999BFACA}"/>
                </c:ext>
              </c:extLst>
            </c:dLbl>
            <c:dLbl>
              <c:idx val="1"/>
              <c:layout>
                <c:manualLayout>
                  <c:x val="0.1012656651117209"/>
                  <c:y val="0.14997688026639255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854-4300-8D45-A032999BFA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C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escuelas!$A$3:$A$4</c:f>
              <c:strCache>
                <c:ptCount val="2"/>
                <c:pt idx="0">
                  <c:v>recibidas</c:v>
                </c:pt>
                <c:pt idx="1">
                  <c:v>no recibidas</c:v>
                </c:pt>
              </c:strCache>
            </c:strRef>
          </c:cat>
          <c:val>
            <c:numRef>
              <c:f>escuelas!$B$3:$B$4</c:f>
              <c:numCache>
                <c:formatCode>General</c:formatCode>
                <c:ptCount val="2"/>
                <c:pt idx="0">
                  <c:v>3176</c:v>
                </c:pt>
                <c:pt idx="1">
                  <c:v>489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854-4300-8D45-A032999BFA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R" sz="2000" dirty="0"/>
              <a:t>Escuelas 2024: estado de las nóminas</a:t>
            </a:r>
            <a:r>
              <a:rPr lang="es-CR" sz="2000" baseline="0" dirty="0"/>
              <a:t> recibidas</a:t>
            </a:r>
            <a:endParaRPr lang="es-CR" sz="20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R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3A9-4AC4-A105-CCE3434410C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3A9-4AC4-A105-CCE3434410C0}"/>
              </c:ext>
            </c:extLst>
          </c:dPt>
          <c:dLbls>
            <c:dLbl>
              <c:idx val="0"/>
              <c:layout>
                <c:manualLayout>
                  <c:x val="-7.3161029007898393E-2"/>
                  <c:y val="0.1472327841149133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R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3A9-4AC4-A105-CCE3434410C0}"/>
                </c:ext>
              </c:extLst>
            </c:dLbl>
            <c:dLbl>
              <c:idx val="1"/>
              <c:layout>
                <c:manualLayout>
                  <c:x val="5.6136584431403569E-2"/>
                  <c:y val="-0.183311618386896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R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029788423179336"/>
                      <c:h val="0.2590511262137860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43A9-4AC4-A105-CCE3434410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escuelas!$A$5:$A$6</c:f>
              <c:strCache>
                <c:ptCount val="2"/>
                <c:pt idx="0">
                  <c:v>recibidas sin elecciones</c:v>
                </c:pt>
                <c:pt idx="1">
                  <c:v>recibidas con elecciones</c:v>
                </c:pt>
              </c:strCache>
            </c:strRef>
          </c:cat>
          <c:val>
            <c:numRef>
              <c:f>escuelas!$B$5:$B$6</c:f>
              <c:numCache>
                <c:formatCode>General</c:formatCode>
                <c:ptCount val="2"/>
                <c:pt idx="0">
                  <c:v>198</c:v>
                </c:pt>
                <c:pt idx="1">
                  <c:v>2978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3A9-4AC4-A105-CCE3434410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R"/>
              <a:t>Escuelas 2024: en qué fecha se realizaron las elecciones?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R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escuelas!$A$9</c:f>
              <c:strCache>
                <c:ptCount val="1"/>
                <c:pt idx="0">
                  <c:v>fecha correcta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val>
            <c:numRef>
              <c:f>escuelas!$B$9</c:f>
              <c:numCache>
                <c:formatCode>General</c:formatCode>
                <c:ptCount val="1"/>
                <c:pt idx="0">
                  <c:v>2412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031-4E16-A0BB-972AEF36A3DB}"/>
            </c:ext>
          </c:extLst>
        </c:ser>
        <c:ser>
          <c:idx val="1"/>
          <c:order val="1"/>
          <c:tx>
            <c:strRef>
              <c:f>escuelas!$A$10</c:f>
              <c:strCache>
                <c:ptCount val="1"/>
                <c:pt idx="0">
                  <c:v>fecha incorrecta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val>
            <c:numRef>
              <c:f>escuelas!$B$10</c:f>
              <c:numCache>
                <c:formatCode>General</c:formatCode>
                <c:ptCount val="1"/>
                <c:pt idx="0">
                  <c:v>583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031-4E16-A0BB-972AEF36A3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overlap val="100"/>
        <c:axId val="1314161120"/>
        <c:axId val="1314178880"/>
      </c:barChart>
      <c:catAx>
        <c:axId val="131416112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314178880"/>
        <c:crosses val="autoZero"/>
        <c:auto val="1"/>
        <c:lblAlgn val="ctr"/>
        <c:lblOffset val="100"/>
        <c:noMultiLvlLbl val="0"/>
      </c:catAx>
      <c:valAx>
        <c:axId val="131417888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R"/>
          </a:p>
        </c:txPr>
        <c:crossAx val="13141611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s-C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R" sz="2000"/>
              <a:t>Escuelas 2024: mecanismo de votación</a:t>
            </a:r>
            <a:r>
              <a:rPr lang="es-CR" sz="2000" baseline="0"/>
              <a:t> en elecciones de comité ejecutivo</a:t>
            </a:r>
            <a:endParaRPr lang="es-CR" sz="20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R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C71-4F61-BCC8-373FB4A3AB4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C71-4F61-BCC8-373FB4A3AB43}"/>
              </c:ext>
            </c:extLst>
          </c:dPt>
          <c:dLbls>
            <c:dLbl>
              <c:idx val="0"/>
              <c:layout>
                <c:manualLayout>
                  <c:x val="-7.2976366422577571E-2"/>
                  <c:y val="-0.140626399837978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R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C71-4F61-BCC8-373FB4A3AB43}"/>
                </c:ext>
              </c:extLst>
            </c:dLbl>
            <c:dLbl>
              <c:idx val="1"/>
              <c:layout>
                <c:manualLayout>
                  <c:x val="0.13342397821101809"/>
                  <c:y val="4.288194095663260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R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C71-4F61-BCC8-373FB4A3AB4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escuelas!$A$12:$A$13</c:f>
              <c:strCache>
                <c:ptCount val="2"/>
                <c:pt idx="0">
                  <c:v>físico</c:v>
                </c:pt>
                <c:pt idx="1">
                  <c:v>electrónico</c:v>
                </c:pt>
              </c:strCache>
            </c:strRef>
          </c:cat>
          <c:val>
            <c:numRef>
              <c:f>escuelas!$B$12:$B$13</c:f>
              <c:numCache>
                <c:formatCode>General</c:formatCode>
                <c:ptCount val="2"/>
                <c:pt idx="0">
                  <c:v>1962</c:v>
                </c:pt>
                <c:pt idx="1">
                  <c:v>1033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C71-4F61-BCC8-373FB4A3AB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R" sz="2400" dirty="0"/>
              <a:t>Escuelas</a:t>
            </a:r>
            <a:r>
              <a:rPr lang="es-CR" sz="2400" baseline="0" dirty="0"/>
              <a:t> 2024: % de participación en elecciones estudiantiles de comité ejecutivo</a:t>
            </a:r>
            <a:endParaRPr lang="es-CR" sz="24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R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0.46218487828744387"/>
                  <c:y val="-2.292768147511875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36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0584064168925676E-2"/>
                      <c:h val="0.107645888328392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F61-49D1-A4D4-A7A11FE7B31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escuelas!$A$15</c:f>
              <c:strCache>
                <c:ptCount val="1"/>
                <c:pt idx="0">
                  <c:v>% de participación</c:v>
                </c:pt>
              </c:strCache>
            </c:strRef>
          </c:cat>
          <c:val>
            <c:numRef>
              <c:f>escuelas!$B$15</c:f>
              <c:numCache>
                <c:formatCode>General</c:formatCode>
                <c:ptCount val="1"/>
                <c:pt idx="0">
                  <c:v>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61-49D1-A4D4-A7A11FE7B3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29676672"/>
        <c:axId val="129680512"/>
      </c:barChart>
      <c:catAx>
        <c:axId val="12967667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29680512"/>
        <c:crosses val="autoZero"/>
        <c:auto val="1"/>
        <c:lblAlgn val="ctr"/>
        <c:lblOffset val="100"/>
        <c:noMultiLvlLbl val="0"/>
      </c:catAx>
      <c:valAx>
        <c:axId val="1296805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R"/>
          </a:p>
        </c:txPr>
        <c:crossAx val="1296766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R" sz="2400"/>
              <a:t>Escuelas</a:t>
            </a:r>
            <a:r>
              <a:rPr lang="es-CR" sz="2400" baseline="0"/>
              <a:t> 2024: partidos políticos inscritos</a:t>
            </a:r>
            <a:endParaRPr lang="es-CR" sz="24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R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escuelas!$A$17</c:f>
              <c:strCache>
                <c:ptCount val="1"/>
                <c:pt idx="0">
                  <c:v>partidos políticos inscritos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escuelas!$B$17</c:f>
              <c:numCache>
                <c:formatCode>General</c:formatCode>
                <c:ptCount val="1"/>
                <c:pt idx="0">
                  <c:v>8319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62B-4ED9-BDB9-25FE38552A56}"/>
            </c:ext>
          </c:extLst>
        </c:ser>
        <c:ser>
          <c:idx val="1"/>
          <c:order val="1"/>
          <c:tx>
            <c:strRef>
              <c:f>escuelas!$A$18</c:f>
              <c:strCache>
                <c:ptCount val="1"/>
                <c:pt idx="0">
                  <c:v>partidos inscritos encabezados por una estudiante mujer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escuelas!$B$18</c:f>
              <c:numCache>
                <c:formatCode>General</c:formatCode>
                <c:ptCount val="1"/>
                <c:pt idx="0">
                  <c:v>3772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62B-4ED9-BDB9-25FE38552A5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20994384"/>
        <c:axId val="120989584"/>
      </c:barChart>
      <c:catAx>
        <c:axId val="12099438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20989584"/>
        <c:crosses val="autoZero"/>
        <c:auto val="1"/>
        <c:lblAlgn val="ctr"/>
        <c:lblOffset val="100"/>
        <c:noMultiLvlLbl val="0"/>
      </c:catAx>
      <c:valAx>
        <c:axId val="12098958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R"/>
          </a:p>
        </c:txPr>
        <c:crossAx val="1209943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R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R" sz="2000"/>
              <a:t>Escuelas 2024: presidencias de AR y CE según</a:t>
            </a:r>
            <a:r>
              <a:rPr lang="es-CR" sz="2000" baseline="0"/>
              <a:t> sexo</a:t>
            </a:r>
            <a:endParaRPr lang="es-CR" sz="20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escuelas!$B$44</c:f>
              <c:strCache>
                <c:ptCount val="1"/>
                <c:pt idx="0">
                  <c:v>mujeres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escuelas!$A$45:$A$46</c:f>
              <c:strCache>
                <c:ptCount val="2"/>
                <c:pt idx="0">
                  <c:v>presidencias de AR</c:v>
                </c:pt>
                <c:pt idx="1">
                  <c:v>presidencias de CE</c:v>
                </c:pt>
              </c:strCache>
            </c:strRef>
          </c:cat>
          <c:val>
            <c:numRef>
              <c:f>escuelas!$B$45:$B$46</c:f>
              <c:numCache>
                <c:formatCode>General</c:formatCode>
                <c:ptCount val="2"/>
                <c:pt idx="0">
                  <c:v>1464</c:v>
                </c:pt>
                <c:pt idx="1">
                  <c:v>1531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F3-4590-95DB-2CC0129190E5}"/>
            </c:ext>
          </c:extLst>
        </c:ser>
        <c:ser>
          <c:idx val="1"/>
          <c:order val="1"/>
          <c:tx>
            <c:strRef>
              <c:f>escuelas!$C$44</c:f>
              <c:strCache>
                <c:ptCount val="1"/>
                <c:pt idx="0">
                  <c:v>hombres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escuelas!$A$45:$A$46</c:f>
              <c:strCache>
                <c:ptCount val="2"/>
                <c:pt idx="0">
                  <c:v>presidencias de AR</c:v>
                </c:pt>
                <c:pt idx="1">
                  <c:v>presidencias de CE</c:v>
                </c:pt>
              </c:strCache>
            </c:strRef>
          </c:cat>
          <c:val>
            <c:numRef>
              <c:f>escuelas!$C$45:$C$46</c:f>
              <c:numCache>
                <c:formatCode>General</c:formatCode>
                <c:ptCount val="2"/>
                <c:pt idx="0">
                  <c:v>1514</c:v>
                </c:pt>
                <c:pt idx="1">
                  <c:v>1447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DF3-4590-95DB-2CC0129190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74568800"/>
        <c:axId val="1574564960"/>
      </c:barChart>
      <c:catAx>
        <c:axId val="1574568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R"/>
          </a:p>
        </c:txPr>
        <c:crossAx val="1574564960"/>
        <c:crosses val="autoZero"/>
        <c:auto val="1"/>
        <c:lblAlgn val="ctr"/>
        <c:lblOffset val="100"/>
        <c:noMultiLvlLbl val="0"/>
      </c:catAx>
      <c:valAx>
        <c:axId val="1574564960"/>
        <c:scaling>
          <c:orientation val="minMax"/>
          <c:max val="16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R"/>
          </a:p>
        </c:txPr>
        <c:crossAx val="15745688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R" sz="2400" dirty="0"/>
              <a:t>Escuelas</a:t>
            </a:r>
            <a:r>
              <a:rPr lang="es-CR" sz="2400" baseline="0" dirty="0"/>
              <a:t> 2024: puestos de comité ejecutivo según sexo</a:t>
            </a:r>
            <a:endParaRPr lang="es-CR" sz="2400" dirty="0"/>
          </a:p>
        </c:rich>
      </c:tx>
      <c:layout>
        <c:manualLayout>
          <c:xMode val="edge"/>
          <c:yMode val="edge"/>
          <c:x val="0.22826426806611455"/>
          <c:y val="2.715689726605252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escuelas!$B$24</c:f>
              <c:strCache>
                <c:ptCount val="1"/>
                <c:pt idx="0">
                  <c:v>hombres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escuelas!$A$25:$A$31</c:f>
              <c:strCache>
                <c:ptCount val="7"/>
                <c:pt idx="0">
                  <c:v>presidencia</c:v>
                </c:pt>
                <c:pt idx="1">
                  <c:v>vicepresidencia</c:v>
                </c:pt>
                <c:pt idx="2">
                  <c:v>secretaría</c:v>
                </c:pt>
                <c:pt idx="3">
                  <c:v>tesorería</c:v>
                </c:pt>
                <c:pt idx="4">
                  <c:v>fiscalía</c:v>
                </c:pt>
                <c:pt idx="5">
                  <c:v>primera vocalía</c:v>
                </c:pt>
                <c:pt idx="6">
                  <c:v>segunda vocalía</c:v>
                </c:pt>
              </c:strCache>
            </c:strRef>
          </c:cat>
          <c:val>
            <c:numRef>
              <c:f>escuelas!$B$25:$B$31</c:f>
              <c:numCache>
                <c:formatCode>General</c:formatCode>
                <c:ptCount val="7"/>
                <c:pt idx="0">
                  <c:v>1533</c:v>
                </c:pt>
                <c:pt idx="1">
                  <c:v>1484</c:v>
                </c:pt>
                <c:pt idx="2">
                  <c:v>1171</c:v>
                </c:pt>
                <c:pt idx="3">
                  <c:v>1561</c:v>
                </c:pt>
                <c:pt idx="4">
                  <c:v>1583</c:v>
                </c:pt>
                <c:pt idx="5">
                  <c:v>1421</c:v>
                </c:pt>
                <c:pt idx="6">
                  <c:v>1390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CC9-4A8B-B408-465C118D49DB}"/>
            </c:ext>
          </c:extLst>
        </c:ser>
        <c:ser>
          <c:idx val="1"/>
          <c:order val="1"/>
          <c:tx>
            <c:strRef>
              <c:f>escuelas!$C$24</c:f>
              <c:strCache>
                <c:ptCount val="1"/>
                <c:pt idx="0">
                  <c:v>mujeres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escuelas!$A$25:$A$31</c:f>
              <c:strCache>
                <c:ptCount val="7"/>
                <c:pt idx="0">
                  <c:v>presidencia</c:v>
                </c:pt>
                <c:pt idx="1">
                  <c:v>vicepresidencia</c:v>
                </c:pt>
                <c:pt idx="2">
                  <c:v>secretaría</c:v>
                </c:pt>
                <c:pt idx="3">
                  <c:v>tesorería</c:v>
                </c:pt>
                <c:pt idx="4">
                  <c:v>fiscalía</c:v>
                </c:pt>
                <c:pt idx="5">
                  <c:v>primera vocalía</c:v>
                </c:pt>
                <c:pt idx="6">
                  <c:v>segunda vocalía</c:v>
                </c:pt>
              </c:strCache>
            </c:strRef>
          </c:cat>
          <c:val>
            <c:numRef>
              <c:f>escuelas!$C$25:$C$31</c:f>
              <c:numCache>
                <c:formatCode>General</c:formatCode>
                <c:ptCount val="7"/>
                <c:pt idx="0">
                  <c:v>1447</c:v>
                </c:pt>
                <c:pt idx="1">
                  <c:v>1471</c:v>
                </c:pt>
                <c:pt idx="2">
                  <c:v>1767</c:v>
                </c:pt>
                <c:pt idx="3">
                  <c:v>1350</c:v>
                </c:pt>
                <c:pt idx="4">
                  <c:v>1295</c:v>
                </c:pt>
                <c:pt idx="5">
                  <c:v>1409</c:v>
                </c:pt>
                <c:pt idx="6">
                  <c:v>1333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CC9-4A8B-B408-465C118D49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69326784"/>
        <c:axId val="1369325824"/>
      </c:barChart>
      <c:catAx>
        <c:axId val="1369326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R"/>
          </a:p>
        </c:txPr>
        <c:crossAx val="1369325824"/>
        <c:crosses val="autoZero"/>
        <c:auto val="1"/>
        <c:lblAlgn val="ctr"/>
        <c:lblOffset val="100"/>
        <c:noMultiLvlLbl val="0"/>
      </c:catAx>
      <c:valAx>
        <c:axId val="1369325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R"/>
          </a:p>
        </c:txPr>
        <c:crossAx val="13693267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E04D-555B-44AB-9261-E03C32EA9B00}" type="datetimeFigureOut">
              <a:rPr lang="es-CR" smtClean="0"/>
              <a:t>28/3/2025</a:t>
            </a:fld>
            <a:endParaRPr lang="es-C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0E8F6-C8AE-4515-BD17-8A6539C1AA2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1684860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E04D-555B-44AB-9261-E03C32EA9B00}" type="datetimeFigureOut">
              <a:rPr lang="es-CR" smtClean="0"/>
              <a:t>28/3/2025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0E8F6-C8AE-4515-BD17-8A6539C1AA2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849611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E04D-555B-44AB-9261-E03C32EA9B00}" type="datetimeFigureOut">
              <a:rPr lang="es-CR" smtClean="0"/>
              <a:t>28/3/2025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0E8F6-C8AE-4515-BD17-8A6539C1AA2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294373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E04D-555B-44AB-9261-E03C32EA9B00}" type="datetimeFigureOut">
              <a:rPr lang="es-CR" smtClean="0"/>
              <a:t>28/3/2025</a:t>
            </a:fld>
            <a:endParaRPr lang="es-C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0E8F6-C8AE-4515-BD17-8A6539C1AA2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772968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E04D-555B-44AB-9261-E03C32EA9B00}" type="datetimeFigureOut">
              <a:rPr lang="es-CR" smtClean="0"/>
              <a:t>28/3/2025</a:t>
            </a:fld>
            <a:endParaRPr lang="es-C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0E8F6-C8AE-4515-BD17-8A6539C1AA2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8523968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E04D-555B-44AB-9261-E03C32EA9B00}" type="datetimeFigureOut">
              <a:rPr lang="es-CR" smtClean="0"/>
              <a:t>28/3/2025</a:t>
            </a:fld>
            <a:endParaRPr lang="es-C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0E8F6-C8AE-4515-BD17-8A6539C1AA2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015865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E04D-555B-44AB-9261-E03C32EA9B00}" type="datetimeFigureOut">
              <a:rPr lang="es-CR" smtClean="0"/>
              <a:t>28/3/2025</a:t>
            </a:fld>
            <a:endParaRPr lang="es-C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0E8F6-C8AE-4515-BD17-8A6539C1AA27}" type="slidenum">
              <a:rPr lang="es-CR" smtClean="0"/>
              <a:t>‹Nº›</a:t>
            </a:fld>
            <a:endParaRPr lang="es-C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3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E04D-555B-44AB-9261-E03C32EA9B00}" type="datetimeFigureOut">
              <a:rPr lang="es-CR" smtClean="0"/>
              <a:t>28/3/2025</a:t>
            </a:fld>
            <a:endParaRPr lang="es-C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0E8F6-C8AE-4515-BD17-8A6539C1AA2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847722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E04D-555B-44AB-9261-E03C32EA9B00}" type="datetimeFigureOut">
              <a:rPr lang="es-CR" smtClean="0"/>
              <a:t>28/3/2025</a:t>
            </a:fld>
            <a:endParaRPr lang="es-C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0E8F6-C8AE-4515-BD17-8A6539C1AA2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714088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E04D-555B-44AB-9261-E03C32EA9B00}" type="datetimeFigureOut">
              <a:rPr lang="es-CR" smtClean="0"/>
              <a:t>28/3/2025</a:t>
            </a:fld>
            <a:endParaRPr lang="es-C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s-C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0E8F6-C8AE-4515-BD17-8A6539C1AA2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34228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7587E04D-555B-44AB-9261-E03C32EA9B00}" type="datetimeFigureOut">
              <a:rPr lang="es-CR" smtClean="0"/>
              <a:t>28/3/2025</a:t>
            </a:fld>
            <a:endParaRPr lang="es-C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s-C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0E8F6-C8AE-4515-BD17-8A6539C1AA2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127822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7587E04D-555B-44AB-9261-E03C32EA9B00}" type="datetimeFigureOut">
              <a:rPr lang="es-CR" smtClean="0"/>
              <a:t>28/3/2025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6C50E8F6-C8AE-4515-BD17-8A6539C1AA27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66695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C9E914-08BD-3FC9-BFB8-471D3E775FF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Resultados de elecciones estudiantiles 2024</a:t>
            </a:r>
            <a:endParaRPr lang="es-C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F3AF73B-9371-FFF6-0D72-32125C9E7B6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Departamento de Participación Estudiantil </a:t>
            </a:r>
          </a:p>
          <a:p>
            <a:r>
              <a:rPr lang="es-ES" dirty="0"/>
              <a:t>Dirección de Vida Estudiantil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40770589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672E9780-F43F-D48F-256A-644C978F3F9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7340815"/>
              </p:ext>
            </p:extLst>
          </p:nvPr>
        </p:nvGraphicFramePr>
        <p:xfrm>
          <a:off x="703810" y="374058"/>
          <a:ext cx="10931930" cy="59810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503265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A7253AA7-98F8-3078-B732-D0A037FA9AC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10650102"/>
              </p:ext>
            </p:extLst>
          </p:nvPr>
        </p:nvGraphicFramePr>
        <p:xfrm>
          <a:off x="569133" y="523990"/>
          <a:ext cx="11009457" cy="60482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740198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33553E-D72B-4B15-F801-76700F9027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01FC4B-CA24-9708-E1D4-2022C7A55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225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s-ES" sz="8000" dirty="0"/>
              <a:t>Colegios 2024</a:t>
            </a:r>
            <a:endParaRPr lang="es-CR" sz="8000" dirty="0"/>
          </a:p>
        </p:txBody>
      </p:sp>
    </p:spTree>
    <p:extLst>
      <p:ext uri="{BB962C8B-B14F-4D97-AF65-F5344CB8AC3E}">
        <p14:creationId xmlns:p14="http://schemas.microsoft.com/office/powerpoint/2010/main" val="36921328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A9EFBDCB-1580-240B-A2BD-D32DC5BE375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42268352"/>
              </p:ext>
            </p:extLst>
          </p:nvPr>
        </p:nvGraphicFramePr>
        <p:xfrm>
          <a:off x="0" y="334617"/>
          <a:ext cx="6096000" cy="61887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A9EFBDCB-1580-240B-A2BD-D32DC5BE375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79091588"/>
              </p:ext>
            </p:extLst>
          </p:nvPr>
        </p:nvGraphicFramePr>
        <p:xfrm>
          <a:off x="5944594" y="334617"/>
          <a:ext cx="6096000" cy="60433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296299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32D47F61-C1F1-FD5A-E729-5664522B04D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463519"/>
              </p:ext>
            </p:extLst>
          </p:nvPr>
        </p:nvGraphicFramePr>
        <p:xfrm>
          <a:off x="311426" y="410278"/>
          <a:ext cx="11461474" cy="61391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991814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E4C97B9D-32B5-8281-C682-9860E18457B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5870784"/>
              </p:ext>
            </p:extLst>
          </p:nvPr>
        </p:nvGraphicFramePr>
        <p:xfrm>
          <a:off x="894356" y="673377"/>
          <a:ext cx="10547074" cy="56588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721049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3F25DA7A-27B4-45AA-D59E-D5E036A4EF6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83718885"/>
              </p:ext>
            </p:extLst>
          </p:nvPr>
        </p:nvGraphicFramePr>
        <p:xfrm>
          <a:off x="597176" y="749244"/>
          <a:ext cx="10821394" cy="5491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294127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EBDA3BDF-E2E6-FC87-70FB-26EFD4E44E1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2892343"/>
              </p:ext>
            </p:extLst>
          </p:nvPr>
        </p:nvGraphicFramePr>
        <p:xfrm>
          <a:off x="700018" y="636932"/>
          <a:ext cx="10832852" cy="56381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930889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837D8538-5319-D5D8-7CA9-65AB79E5B2D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59435582"/>
              </p:ext>
            </p:extLst>
          </p:nvPr>
        </p:nvGraphicFramePr>
        <p:xfrm>
          <a:off x="807084" y="251460"/>
          <a:ext cx="10634345" cy="59778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0298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2CE8F5CA-4AE0-AB7E-EF84-6798A520D82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3387293"/>
              </p:ext>
            </p:extLst>
          </p:nvPr>
        </p:nvGraphicFramePr>
        <p:xfrm>
          <a:off x="531743" y="347704"/>
          <a:ext cx="11149717" cy="60188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31180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413061-EA61-0214-A8E9-08AD1AAB4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47472"/>
            <a:ext cx="7729728" cy="1188720"/>
          </a:xfrm>
        </p:spPr>
        <p:txBody>
          <a:bodyPr/>
          <a:lstStyle/>
          <a:p>
            <a:r>
              <a:rPr lang="es-ES" dirty="0"/>
              <a:t>Cumplimiento POA 2024</a:t>
            </a:r>
            <a:endParaRPr lang="es-CR" dirty="0"/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A0BF2CF4-BA52-14B7-CC82-D70257EC0D9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91424403"/>
              </p:ext>
            </p:extLst>
          </p:nvPr>
        </p:nvGraphicFramePr>
        <p:xfrm>
          <a:off x="2231136" y="1794510"/>
          <a:ext cx="7729728" cy="47160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409235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91657724-F5D3-8B36-0457-FD5E6B91CA4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96397988"/>
              </p:ext>
            </p:extLst>
          </p:nvPr>
        </p:nvGraphicFramePr>
        <p:xfrm>
          <a:off x="696719" y="293370"/>
          <a:ext cx="10798562" cy="62712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06212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8DB268-43AC-0751-BCCB-40EB2EA2D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225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s-ES" sz="8000" dirty="0"/>
              <a:t>Escuelas 2024</a:t>
            </a:r>
            <a:endParaRPr lang="es-CR" sz="8000" dirty="0"/>
          </a:p>
        </p:txBody>
      </p:sp>
    </p:spTree>
    <p:extLst>
      <p:ext uri="{BB962C8B-B14F-4D97-AF65-F5344CB8AC3E}">
        <p14:creationId xmlns:p14="http://schemas.microsoft.com/office/powerpoint/2010/main" val="1330347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A9A477F9-A364-D204-DE91-2CC0A79E6CF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41440557"/>
              </p:ext>
            </p:extLst>
          </p:nvPr>
        </p:nvGraphicFramePr>
        <p:xfrm>
          <a:off x="155170" y="285750"/>
          <a:ext cx="5940829" cy="60121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6FC0E926-62AD-D3D5-BD64-8BFA7220873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61224689"/>
              </p:ext>
            </p:extLst>
          </p:nvPr>
        </p:nvGraphicFramePr>
        <p:xfrm>
          <a:off x="6096000" y="285750"/>
          <a:ext cx="6226580" cy="60121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18343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1832A5E5-ABA6-10F8-3B74-FF65C3F6DBA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21247056"/>
              </p:ext>
            </p:extLst>
          </p:nvPr>
        </p:nvGraphicFramePr>
        <p:xfrm>
          <a:off x="840970" y="633311"/>
          <a:ext cx="10760479" cy="56188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080251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838AEE27-00B4-E417-BB34-18364CE9056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24454103"/>
              </p:ext>
            </p:extLst>
          </p:nvPr>
        </p:nvGraphicFramePr>
        <p:xfrm>
          <a:off x="1652500" y="635577"/>
          <a:ext cx="8885959" cy="55251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31966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828CAC48-3AA6-A9AD-CEE0-97EF494103F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44039362"/>
              </p:ext>
            </p:extLst>
          </p:nvPr>
        </p:nvGraphicFramePr>
        <p:xfrm>
          <a:off x="1252970" y="659433"/>
          <a:ext cx="9686059" cy="55391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510014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E1B3DF0B-35CA-E5D6-503D-484A4AFEB0B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6957042"/>
              </p:ext>
            </p:extLst>
          </p:nvPr>
        </p:nvGraphicFramePr>
        <p:xfrm>
          <a:off x="1000990" y="750540"/>
          <a:ext cx="10451869" cy="54902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848806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597C45D0-CA54-989F-052A-D41882F6995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82026097"/>
              </p:ext>
            </p:extLst>
          </p:nvPr>
        </p:nvGraphicFramePr>
        <p:xfrm>
          <a:off x="883920" y="685800"/>
          <a:ext cx="1037463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06628258"/>
      </p:ext>
    </p:extLst>
  </p:cSld>
  <p:clrMapOvr>
    <a:masterClrMapping/>
  </p:clrMapOvr>
</p:sld>
</file>

<file path=ppt/theme/theme1.xml><?xml version="1.0" encoding="utf-8"?>
<a:theme xmlns:a="http://schemas.openxmlformats.org/drawingml/2006/main" name="Paquete">
  <a:themeElements>
    <a:clrScheme name="Paquete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quete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quet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0924415-096c-4160-94df-fc6672f141b7">
      <Terms xmlns="http://schemas.microsoft.com/office/infopath/2007/PartnerControls"/>
    </lcf76f155ced4ddcb4097134ff3c332f>
    <TaxCatchAll xmlns="d5742758-aef7-451a-9165-f7d7deb5788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B0D7CA61A66464C9E2A849F6EB31499" ma:contentTypeVersion="20" ma:contentTypeDescription="Crear nuevo documento." ma:contentTypeScope="" ma:versionID="26623db37e877d480e785c826b847667">
  <xsd:schema xmlns:xsd="http://www.w3.org/2001/XMLSchema" xmlns:xs="http://www.w3.org/2001/XMLSchema" xmlns:p="http://schemas.microsoft.com/office/2006/metadata/properties" xmlns:ns2="70924415-096c-4160-94df-fc6672f141b7" xmlns:ns3="d5742758-aef7-451a-9165-f7d7deb57887" targetNamespace="http://schemas.microsoft.com/office/2006/metadata/properties" ma:root="true" ma:fieldsID="ca3140cfc769032979ba458c8705cff8" ns2:_="" ns3:_="">
    <xsd:import namespace="70924415-096c-4160-94df-fc6672f141b7"/>
    <xsd:import namespace="d5742758-aef7-451a-9165-f7d7deb5788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DateTaken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924415-096c-4160-94df-fc6672f141b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Etiquetas de imagen" ma:readOnly="false" ma:fieldId="{5cf76f15-5ced-4ddc-b409-7134ff3c332f}" ma:taxonomyMulti="true" ma:sspId="f8a094f3-5355-4f18-8742-8f039f4031a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2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742758-aef7-451a-9165-f7d7deb57887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8136fb73-3390-48aa-aadf-3c0680402126}" ma:internalName="TaxCatchAll" ma:showField="CatchAllData" ma:web="d5742758-aef7-451a-9165-f7d7deb5788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D8DF37B-868B-4A51-8381-EB447376E7E4}">
  <ds:schemaRefs>
    <ds:schemaRef ds:uri="http://schemas.microsoft.com/office/2006/metadata/properties"/>
    <ds:schemaRef ds:uri="http://schemas.microsoft.com/office/infopath/2007/PartnerControls"/>
    <ds:schemaRef ds:uri="70924415-096c-4160-94df-fc6672f141b7"/>
    <ds:schemaRef ds:uri="d5742758-aef7-451a-9165-f7d7deb57887"/>
  </ds:schemaRefs>
</ds:datastoreItem>
</file>

<file path=customXml/itemProps2.xml><?xml version="1.0" encoding="utf-8"?>
<ds:datastoreItem xmlns:ds="http://schemas.openxmlformats.org/officeDocument/2006/customXml" ds:itemID="{6E26F43F-B82C-4E9D-8D11-182968284D9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A58E32D-5C40-4139-9AC7-6081DA9370E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0924415-096c-4160-94df-fc6672f141b7"/>
    <ds:schemaRef ds:uri="d5742758-aef7-451a-9165-f7d7deb5788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TM10001115[[fn=Paquete]]</Template>
  <TotalTime>1197</TotalTime>
  <Words>215</Words>
  <Application>Microsoft Office PowerPoint</Application>
  <PresentationFormat>Panorámica</PresentationFormat>
  <Paragraphs>29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1" baseType="lpstr">
      <vt:lpstr>Paquete</vt:lpstr>
      <vt:lpstr>Resultados de elecciones estudiantiles 2024</vt:lpstr>
      <vt:lpstr>Cumplimiento POA 2024</vt:lpstr>
      <vt:lpstr>Escuelas 2024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Colegios 2024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Leonardo De La O Cordero</dc:creator>
  <cp:lastModifiedBy>Leonardo De La O Cordero</cp:lastModifiedBy>
  <cp:revision>5</cp:revision>
  <dcterms:created xsi:type="dcterms:W3CDTF">2024-11-12T14:16:56Z</dcterms:created>
  <dcterms:modified xsi:type="dcterms:W3CDTF">2025-03-28T15:16:43Z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0x010100BB0D7CA61A66464C9E2A849F6EB31499</vt:lpwstr>
  </property>
</Properties>
</file>